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93" r:id="rId2"/>
    <p:sldId id="290" r:id="rId3"/>
    <p:sldId id="291" r:id="rId4"/>
    <p:sldId id="294" r:id="rId5"/>
    <p:sldId id="292" r:id="rId6"/>
  </p:sldIdLst>
  <p:sldSz cx="9144000" cy="5143500" type="screen16x9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88" autoAdjust="0"/>
    <p:restoredTop sz="94660"/>
  </p:normalViewPr>
  <p:slideViewPr>
    <p:cSldViewPr>
      <p:cViewPr varScale="1">
        <p:scale>
          <a:sx n="93" d="100"/>
          <a:sy n="93" d="100"/>
        </p:scale>
        <p:origin x="624" y="78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511F7D-D805-4B86-B534-9972ED1B7E09}" type="datetimeFigureOut">
              <a:rPr lang="es-CO" smtClean="0"/>
              <a:pPr/>
              <a:t>26/02/2018</a:t>
            </a:fld>
            <a:endParaRPr lang="es-CO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30FE01-7E45-4235-B896-A4529BA2C3E6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425487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0FE01-7E45-4235-B896-A4529BA2C3E6}" type="slidenum">
              <a:rPr lang="es-CO" smtClean="0"/>
              <a:pPr/>
              <a:t>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771274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0FE01-7E45-4235-B896-A4529BA2C3E6}" type="slidenum">
              <a:rPr lang="es-CO" smtClean="0"/>
              <a:pPr/>
              <a:t>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777068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8C0C49-6C71-437C-876D-7F71330A1B86}" type="slidenum">
              <a:rPr lang="es-ES" smtClean="0"/>
              <a:pPr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857885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26/02/2018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63764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26/02/2018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132173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26/02/2018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49007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26/02/2018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09765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26/02/2018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72294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26/02/2018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85225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26/02/2018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46786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26/02/2018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298532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26/02/2018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10601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26/02/2018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03868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26/02/2018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92460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197228-C922-4027-AE31-DBA79C7688F0}" type="datetimeFigureOut">
              <a:rPr lang="es-CO" smtClean="0"/>
              <a:pPr/>
              <a:t>26/02/2018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53698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</a:blip>
          <a:srcRect/>
          <a:tile tx="0" ty="0" sx="15000" sy="15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13588"/>
            <a:ext cx="8064896" cy="3132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127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33000"/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8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9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0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1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2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3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6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7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8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9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0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1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2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3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4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5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6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7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8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9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0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1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2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3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4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5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6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7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8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9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0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1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2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3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4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5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6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7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8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9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0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1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2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3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4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5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6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7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8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9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0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1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2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3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4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5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6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7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8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9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0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1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4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5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6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7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8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9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0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1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2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3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4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5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6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7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8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9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0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1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2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3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4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5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6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7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8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9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0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1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2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3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4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5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6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7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8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9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0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1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graphicFrame>
        <p:nvGraphicFramePr>
          <p:cNvPr id="2049" name="2048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689911"/>
              </p:ext>
            </p:extLst>
          </p:nvPr>
        </p:nvGraphicFramePr>
        <p:xfrm>
          <a:off x="179512" y="990028"/>
          <a:ext cx="8784976" cy="387502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00200"/>
                <a:gridCol w="1080120"/>
                <a:gridCol w="1080120"/>
                <a:gridCol w="1008112"/>
                <a:gridCol w="1080120"/>
                <a:gridCol w="1080120"/>
                <a:gridCol w="1080120"/>
                <a:gridCol w="576064"/>
              </a:tblGrid>
              <a:tr h="466797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1" u="none" strike="noStrike" dirty="0" smtClean="0">
                          <a:effectLst/>
                          <a:latin typeface="+mj-lt"/>
                        </a:rPr>
                        <a:t>CONCEPTO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PRESUPUESTO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u="none" strike="noStrike" smtClean="0">
                          <a:effectLst/>
                          <a:latin typeface="+mj-lt"/>
                        </a:rPr>
                        <a:t>ANTONIA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u="none" strike="noStrike" smtClean="0">
                          <a:effectLst/>
                          <a:latin typeface="+mj-lt"/>
                        </a:rPr>
                        <a:t>ELÍAS QUINTERO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u="none" strike="noStrike" smtClean="0">
                          <a:effectLst/>
                          <a:latin typeface="+mj-lt"/>
                        </a:rPr>
                        <a:t>HÉCTOR SAAVEDRA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u="none" strike="noStrike" dirty="0" smtClean="0">
                          <a:effectLst/>
                          <a:latin typeface="+mj-lt"/>
                        </a:rPr>
                        <a:t>TRINIDAD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u="none" strike="noStrike" smtClean="0">
                          <a:effectLst/>
                          <a:latin typeface="+mj-lt"/>
                        </a:rPr>
                        <a:t>TOTAL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%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2837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Certificación Ex alumnos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$ 300.000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$ 359.500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$ 121.000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$ 34.500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$ 29.000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$ 544.000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181%</a:t>
                      </a:r>
                    </a:p>
                  </a:txBody>
                  <a:tcPr marL="9525" marR="9525" marT="9525" marB="0" anchor="ctr"/>
                </a:tc>
              </a:tr>
              <a:tr h="504056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Concesión espacios-tienda escolar.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$ 4.500.000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$ 3.275.000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$ 1.320.000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$ 581.500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$ 530.000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$ 5.706.500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127%</a:t>
                      </a:r>
                    </a:p>
                  </a:txBody>
                  <a:tcPr marL="9525" marR="9525" marT="9525" marB="0" anchor="ctr"/>
                </a:tc>
              </a:tr>
              <a:tr h="466797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TRANSFERENCIAS NACIONALES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$ 138.749.000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$ 81.421.802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$ 28.790.029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$ 14.769.885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$ 7.422.430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$ 132.404.146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95%</a:t>
                      </a:r>
                    </a:p>
                  </a:txBody>
                  <a:tcPr marL="9525" marR="9525" marT="9525" marB="0" anchor="ctr"/>
                </a:tc>
              </a:tr>
              <a:tr h="32529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Recursos del Balance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$ 22.285.186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$ 12.855.927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$ 19.095.200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$ 2.528.861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($ 12.194.802)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$ 22.285.186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Rendimientos Operaciones Financieras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$ 1.300.000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$ 462.550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$ 163.554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$ 83.906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$ 42.166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$ 752.177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58%</a:t>
                      </a:r>
                    </a:p>
                  </a:txBody>
                  <a:tcPr marL="9525" marR="9525" marT="9525" marB="0" anchor="ctr"/>
                </a:tc>
              </a:tr>
              <a:tr h="139819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Derechos de Grado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$ 900.000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$ 633.000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$ 633.000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70%</a:t>
                      </a:r>
                    </a:p>
                  </a:txBody>
                  <a:tcPr marL="9525" marR="9525" marT="9525" marB="0" anchor="ctr"/>
                </a:tc>
              </a:tr>
              <a:tr h="276974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Ingresos Extraordinarios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$ 42.239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$ 14.895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$ 7.641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$ 3.840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$ 68.615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42785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Transferencias Municipales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$ 46.000.000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$ 28.287.656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$ 10.002.265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$ 5.131.370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$ 2.578.709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$ 46.000.000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</a:tr>
              <a:tr h="416894"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1" u="none" strike="noStrike" smtClean="0">
                          <a:effectLst/>
                          <a:latin typeface="+mj-lt"/>
                        </a:rPr>
                        <a:t>TOTAL INGRESOS 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$ 214.034.186 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$ 127.337.674 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$ 59.506.943 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$ 23.137.663 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($ 1.588.657)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$ 208.393.624 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3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4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5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6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7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8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9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0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1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2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3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4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5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6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7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8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9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0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1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2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3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4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5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6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7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8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9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0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1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2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3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4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5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6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7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8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9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0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1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2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3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4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5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6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7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8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9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0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1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2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3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4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5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6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7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8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9" name="1 Título"/>
          <p:cNvSpPr>
            <a:spLocks noGrp="1"/>
          </p:cNvSpPr>
          <p:nvPr>
            <p:ph type="title"/>
          </p:nvPr>
        </p:nvSpPr>
        <p:spPr>
          <a:xfrm>
            <a:off x="496394" y="285496"/>
            <a:ext cx="8103369" cy="486054"/>
          </a:xfrm>
        </p:spPr>
        <p:txBody>
          <a:bodyPr>
            <a:normAutofit fontScale="90000"/>
          </a:bodyPr>
          <a:lstStyle/>
          <a:p>
            <a:pPr>
              <a:lnSpc>
                <a:spcPts val="4000"/>
              </a:lnSpc>
            </a:pPr>
            <a:r>
              <a:rPr lang="es-CO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INGRESOS</a:t>
            </a:r>
            <a:br>
              <a:rPr lang="es-CO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es-CO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2017.</a:t>
            </a:r>
            <a:endParaRPr lang="es-ES" b="1" dirty="0"/>
          </a:p>
        </p:txBody>
      </p:sp>
      <p:pic>
        <p:nvPicPr>
          <p:cNvPr id="180" name="6 Imagen" descr="Sin títul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144" y="-20538"/>
            <a:ext cx="1389505" cy="9468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65690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33000"/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8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9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0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2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3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4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5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6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7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8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9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0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1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2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3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4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5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6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7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8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9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0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1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2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3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4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5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6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7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8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9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0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1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2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3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4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5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6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8" name="1 Título"/>
          <p:cNvSpPr>
            <a:spLocks noGrp="1"/>
          </p:cNvSpPr>
          <p:nvPr>
            <p:ph type="title"/>
          </p:nvPr>
        </p:nvSpPr>
        <p:spPr>
          <a:xfrm>
            <a:off x="1403648" y="141480"/>
            <a:ext cx="7283152" cy="1030198"/>
          </a:xfrm>
        </p:spPr>
        <p:txBody>
          <a:bodyPr>
            <a:normAutofit fontScale="90000"/>
          </a:bodyPr>
          <a:lstStyle/>
          <a:p>
            <a:pPr>
              <a:lnSpc>
                <a:spcPts val="4000"/>
              </a:lnSpc>
            </a:pPr>
            <a:r>
              <a:rPr lang="es-CO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GASTOS FUNCIONAMIENTO</a:t>
            </a:r>
            <a:br>
              <a:rPr lang="es-CO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es-CO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2017.</a:t>
            </a:r>
            <a:endParaRPr lang="es-ES" b="1" dirty="0"/>
          </a:p>
        </p:txBody>
      </p:sp>
      <p:pic>
        <p:nvPicPr>
          <p:cNvPr id="59" name="6 Imagen" descr="Sin títul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144" y="-20537"/>
            <a:ext cx="1389505" cy="880816"/>
          </a:xfrm>
          <a:prstGeom prst="rect">
            <a:avLst/>
          </a:prstGeom>
          <a:noFill/>
        </p:spPr>
      </p:pic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2966394"/>
              </p:ext>
            </p:extLst>
          </p:nvPr>
        </p:nvGraphicFramePr>
        <p:xfrm>
          <a:off x="251520" y="1271690"/>
          <a:ext cx="8568950" cy="36076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83088"/>
                <a:gridCol w="1043654"/>
                <a:gridCol w="1043654"/>
                <a:gridCol w="1043654"/>
                <a:gridCol w="1146589"/>
                <a:gridCol w="1080120"/>
                <a:gridCol w="1080120"/>
                <a:gridCol w="648071"/>
              </a:tblGrid>
              <a:tr h="394781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1" u="none" strike="noStrike" dirty="0">
                          <a:effectLst/>
                        </a:rPr>
                        <a:t>CONCEPTO</a:t>
                      </a:r>
                      <a:endParaRPr lang="es-CO" sz="13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6161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PRESUPUESTO</a:t>
                      </a:r>
                    </a:p>
                  </a:txBody>
                  <a:tcPr marL="8214" marR="8214" marT="6161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1" u="none" strike="noStrike" dirty="0">
                          <a:effectLst/>
                        </a:rPr>
                        <a:t>ANTONIA</a:t>
                      </a:r>
                      <a:endParaRPr lang="es-CO" sz="13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6161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1" u="none" strike="noStrike" dirty="0">
                          <a:effectLst/>
                        </a:rPr>
                        <a:t>ELÍAS QUINTERO</a:t>
                      </a:r>
                      <a:endParaRPr lang="es-CO" sz="13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6161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1" u="none" strike="noStrike" dirty="0">
                          <a:effectLst/>
                        </a:rPr>
                        <a:t>HÉCTOR SAAVEDRA</a:t>
                      </a:r>
                      <a:endParaRPr lang="es-CO" sz="13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6161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1" u="none" strike="noStrike" dirty="0">
                          <a:effectLst/>
                        </a:rPr>
                        <a:t>TRINIDAD</a:t>
                      </a:r>
                      <a:endParaRPr lang="es-CO" sz="13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6161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1" u="none" strike="noStrike" dirty="0">
                          <a:effectLst/>
                        </a:rPr>
                        <a:t>TOTAL</a:t>
                      </a:r>
                      <a:endParaRPr lang="es-CO" sz="13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6161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  <a:endParaRPr lang="es-CO" sz="13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6161" marB="0" anchor="ctr">
                    <a:solidFill>
                      <a:srgbClr val="92D050"/>
                    </a:solidFill>
                  </a:tcPr>
                </a:tc>
              </a:tr>
              <a:tr h="20047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Servicios Personales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$ 17.863.200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$ 6.987.789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$ 2.470.817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$ 1.267.587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$ 637.007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$ 11.363.200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64%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7820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Compra de Equipos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$ 14.650.000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$ 8.422.071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$ 3.236.533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$ 1.855.202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$ 731.294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$ 14.245.100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9478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Materiales y Suministros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$ 8.871.986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$ 4.953.471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$ 1.120.847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$ 1.223.146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$ 562.041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$ 7.859.505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89%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0047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Servicios Públicos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$ 2.656.800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$ 913.236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$ 599.475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$ 505.728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$ 466.300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$ 2.484.739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94%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73438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Mantenimiento de maquinaria y equipo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$ 1.000.000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$ 548.842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$ 194.066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$ 99.560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$ 50.032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$ 892.500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89%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9478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Impresos y Publicaciones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$ 6.500.000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$ 4.520.640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$ 707.114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$ 440.195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$ 322.451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$ 5.990.400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92%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9478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Comunicaciones y Transporte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$ 3.175.200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$ 1.870.741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$ 661.478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$ 339.350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$ 170.534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$ 3.042.103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0047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Seguros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$ 5.917.000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$ 2.891.789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$ 1.022.511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$ 524.570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$ 263.616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$ 4.702.486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79%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38282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Comisiones-Gastos Bancarios e Intereses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$ 1.000.000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$ 219.769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$ 80.316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$ 59.128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$ 33.124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$ 392.338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39%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28357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EGRESOS</a:t>
                      </a: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$ 61.634.186 </a:t>
                      </a: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$ 31.328.348 </a:t>
                      </a: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$ 10.093.157 </a:t>
                      </a: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$ 6.314.466 </a:t>
                      </a: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$ 3.236.399 </a:t>
                      </a: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$ 50.972.371 </a:t>
                      </a: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83%</a:t>
                      </a: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0548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1498045" y="91787"/>
            <a:ext cx="7283152" cy="880816"/>
          </a:xfrm>
        </p:spPr>
        <p:txBody>
          <a:bodyPr>
            <a:normAutofit/>
          </a:bodyPr>
          <a:lstStyle/>
          <a:p>
            <a:pPr>
              <a:lnSpc>
                <a:spcPts val="4000"/>
              </a:lnSpc>
            </a:pPr>
            <a:r>
              <a:rPr lang="es-CO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GASTOS INVERSIÓN 2017.</a:t>
            </a:r>
            <a:endParaRPr lang="es-ES" b="1" dirty="0"/>
          </a:p>
        </p:txBody>
      </p:sp>
      <p:pic>
        <p:nvPicPr>
          <p:cNvPr id="5" name="6 Imagen" descr="Sin títul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5" y="91787"/>
            <a:ext cx="1389505" cy="880816"/>
          </a:xfrm>
          <a:prstGeom prst="rect">
            <a:avLst/>
          </a:prstGeom>
          <a:noFill/>
        </p:spPr>
      </p:pic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4349549"/>
              </p:ext>
            </p:extLst>
          </p:nvPr>
        </p:nvGraphicFramePr>
        <p:xfrm>
          <a:off x="251520" y="1201363"/>
          <a:ext cx="8712967" cy="35905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76264"/>
                <a:gridCol w="1080120"/>
                <a:gridCol w="936104"/>
                <a:gridCol w="936104"/>
                <a:gridCol w="1008112"/>
                <a:gridCol w="864096"/>
                <a:gridCol w="1008112"/>
                <a:gridCol w="504055"/>
              </a:tblGrid>
              <a:tr h="472892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1" u="none" strike="noStrike" dirty="0" smtClean="0">
                          <a:effectLst/>
                        </a:rPr>
                        <a:t>CONCEPTO - PROYECTOS</a:t>
                      </a:r>
                      <a:endParaRPr lang="es-CO" sz="13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PRESUPUESTO</a:t>
                      </a:r>
                      <a:endParaRPr lang="es-CO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1" u="none" strike="noStrike" dirty="0">
                          <a:effectLst/>
                        </a:rPr>
                        <a:t>ANTONIA</a:t>
                      </a:r>
                      <a:endParaRPr lang="es-CO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1" u="none" strike="noStrike" dirty="0">
                          <a:effectLst/>
                        </a:rPr>
                        <a:t>ELÍAS QUINTERO</a:t>
                      </a:r>
                      <a:endParaRPr lang="es-CO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1" u="none" strike="noStrike" dirty="0">
                          <a:effectLst/>
                        </a:rPr>
                        <a:t>HÉCTOR SAAVEDRA</a:t>
                      </a:r>
                      <a:endParaRPr lang="es-CO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1" u="none" strike="noStrike" dirty="0">
                          <a:effectLst/>
                        </a:rPr>
                        <a:t>TRINIDAD</a:t>
                      </a:r>
                      <a:endParaRPr lang="es-CO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1" u="none" strike="noStrike" dirty="0">
                          <a:effectLst/>
                        </a:rPr>
                        <a:t>TOTAL</a:t>
                      </a:r>
                      <a:endParaRPr lang="es-CO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  <a:endParaRPr lang="es-CO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24022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TICS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$ 9.050.000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$ 3.210.986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$ 827.307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$ 1.502.894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$ 552.279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$ 6.093.466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67%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97234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Proyecto Adecuaciones Locativas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$ 49.721.667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$ 9.624.440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$ 3.626.907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$ 3.661.582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$ 2.080.607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$ 18.993.536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38%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8500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Material Pedagógico (Copias)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$ 7.000.000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$ 5.021.330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$ 998.348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$ 526.314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$ 454.008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$ 7.000.000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48544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Prevención de Riesgos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$ 1.650.000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$ 363.500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$ 92.500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$ 111.000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$ 74.000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$ 641.000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39%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32418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Salidas Pedagógicas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$ 10.160.000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$ 6.650.000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$ 2.310.000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$ 840.000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$ 360.000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$ 10.160.000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86165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Eventos Culturales y pedagógicas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$ 5.000.000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$ 3.074.745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$ 1.087.203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$ 557.758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$ 280.294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$ 5.000.000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09417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Deportivo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$ 18.000.000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$ 12.769.100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$ 1.384.780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$ 2.052.680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$ 1.710.480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$ 17.917.040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74530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Laboratorio de Ciencias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$ 2.000.000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$ 1.979.751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$ 0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$ 0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$ 0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$ 1.979.751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94927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Proyecto Plan de Mejoramiento Institucional PMI (Transferencia Municipio)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$ 49.818.333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$ 28.534.445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$ 11.026.121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$ 8.423.492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$ 1.705.865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$ 49.689.923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4022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EGRESOS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$ 152.400.000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$ 71.228.297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$ 21.353.166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$ 17.675.720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$ 7.217.533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$ 117.474.716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77%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102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20000"/>
            <a:lum/>
          </a:blip>
          <a:srcRect/>
          <a:stretch>
            <a:fillRect t="-46000" b="-4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46856" y="256338"/>
            <a:ext cx="8229600" cy="857250"/>
          </a:xfrm>
        </p:spPr>
        <p:txBody>
          <a:bodyPr>
            <a:normAutofit/>
          </a:bodyPr>
          <a:lstStyle/>
          <a:p>
            <a:r>
              <a:rPr lang="es-CO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SALDO.</a:t>
            </a:r>
            <a:endParaRPr lang="es-ES" dirty="0"/>
          </a:p>
        </p:txBody>
      </p:sp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4222225"/>
              </p:ext>
            </p:extLst>
          </p:nvPr>
        </p:nvGraphicFramePr>
        <p:xfrm>
          <a:off x="323528" y="1666783"/>
          <a:ext cx="8568952" cy="220111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52128"/>
                <a:gridCol w="1440160"/>
                <a:gridCol w="1512168"/>
                <a:gridCol w="1368152"/>
                <a:gridCol w="1584176"/>
                <a:gridCol w="1512168"/>
              </a:tblGrid>
              <a:tr h="880445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CONCEPTO</a:t>
                      </a:r>
                    </a:p>
                  </a:txBody>
                  <a:tcPr marL="9525" marR="9525" marT="9525" marB="0" anchor="ctr">
                    <a:solidFill>
                      <a:srgbClr val="F6F26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ANTONIA</a:t>
                      </a:r>
                    </a:p>
                  </a:txBody>
                  <a:tcPr marL="9525" marR="9525" marT="9525" marB="0" anchor="ctr">
                    <a:solidFill>
                      <a:srgbClr val="F6F26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ELÍAS QUINTERO</a:t>
                      </a:r>
                    </a:p>
                  </a:txBody>
                  <a:tcPr marL="9525" marR="9525" marT="9525" marB="0" anchor="ctr">
                    <a:solidFill>
                      <a:srgbClr val="F6F26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HÉCTOR SAAVEDRA</a:t>
                      </a:r>
                    </a:p>
                  </a:txBody>
                  <a:tcPr marL="9525" marR="9525" marT="9525" marB="0" anchor="ctr">
                    <a:solidFill>
                      <a:srgbClr val="F6F26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TRINIDAD</a:t>
                      </a:r>
                    </a:p>
                  </a:txBody>
                  <a:tcPr marL="9525" marR="9525" marT="9525" marB="0" anchor="ctr">
                    <a:solidFill>
                      <a:srgbClr val="F6F26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solidFill>
                      <a:srgbClr val="F6F260"/>
                    </a:solidFill>
                  </a:tcPr>
                </a:tc>
              </a:tr>
              <a:tr h="440222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INGRESOS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$ 127.337.674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$ 59.506.943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$ 23.137.663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($ 1.588.657)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$ 208.393.624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440222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GASTOS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$ 102.556.645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$ 31.446.323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$ 23.990.186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$ 10.453.932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$ 168.447.087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440222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SALDO</a:t>
                      </a:r>
                    </a:p>
                  </a:txBody>
                  <a:tcPr marL="9525" marR="9525" marT="9525" marB="0" anchor="ctr">
                    <a:solidFill>
                      <a:srgbClr val="F6F26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$ 24.781.029 </a:t>
                      </a:r>
                    </a:p>
                  </a:txBody>
                  <a:tcPr marL="9525" marR="9525" marT="9525" marB="0" anchor="ctr">
                    <a:solidFill>
                      <a:srgbClr val="F6F26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$ 28.060.620 </a:t>
                      </a:r>
                    </a:p>
                  </a:txBody>
                  <a:tcPr marL="9525" marR="9525" marT="9525" marB="0" anchor="ctr">
                    <a:solidFill>
                      <a:srgbClr val="F6F26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($ 852.523)</a:t>
                      </a:r>
                    </a:p>
                  </a:txBody>
                  <a:tcPr marL="9525" marR="9525" marT="9525" marB="0" anchor="ctr">
                    <a:solidFill>
                      <a:srgbClr val="F6F26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($ 12.042.589)</a:t>
                      </a:r>
                    </a:p>
                  </a:txBody>
                  <a:tcPr marL="9525" marR="9525" marT="9525" marB="0" anchor="ctr">
                    <a:solidFill>
                      <a:srgbClr val="F6F26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$ 39.946.537 </a:t>
                      </a:r>
                    </a:p>
                  </a:txBody>
                  <a:tcPr marL="9525" marR="9525" marT="9525" marB="0" anchor="ctr">
                    <a:solidFill>
                      <a:srgbClr val="F6F260"/>
                    </a:solidFill>
                  </a:tcPr>
                </a:tc>
              </a:tr>
            </a:tbl>
          </a:graphicData>
        </a:graphic>
      </p:graphicFrame>
      <p:sp>
        <p:nvSpPr>
          <p:cNvPr id="5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8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9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0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graphicFrame>
        <p:nvGraphicFramePr>
          <p:cNvPr id="21" name="20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6454195"/>
              </p:ext>
            </p:extLst>
          </p:nvPr>
        </p:nvGraphicFramePr>
        <p:xfrm>
          <a:off x="2267744" y="3921899"/>
          <a:ext cx="4824536" cy="10261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31859"/>
                <a:gridCol w="2492677"/>
              </a:tblGrid>
              <a:tr h="364907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u="none" strike="noStrike" dirty="0" smtClean="0">
                          <a:effectLst/>
                        </a:rPr>
                        <a:t>COMPROMISOS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solidFill>
                      <a:srgbClr val="F6F2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u="none" strike="noStrike" dirty="0" smtClean="0">
                          <a:effectLst/>
                        </a:rPr>
                        <a:t>SALDO TOTAL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solidFill>
                      <a:srgbClr val="F6F260"/>
                    </a:solidFill>
                  </a:tcPr>
                </a:tc>
              </a:tr>
              <a:tr h="661208"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5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$ 0</a:t>
                      </a:r>
                      <a:endParaRPr lang="es-ES" sz="15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$ 39.946.537 </a:t>
                      </a:r>
                      <a:endParaRPr lang="es-CO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2" name="6 Imagen" descr="Sin títul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144" y="123478"/>
            <a:ext cx="1902057" cy="12961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73135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1114</TotalTime>
  <Words>587</Words>
  <Application>Microsoft Office PowerPoint</Application>
  <PresentationFormat>Presentación en pantalla (16:9)</PresentationFormat>
  <Paragraphs>291</Paragraphs>
  <Slides>5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8" baseType="lpstr">
      <vt:lpstr>Arial</vt:lpstr>
      <vt:lpstr>Calibri</vt:lpstr>
      <vt:lpstr>Tema de Office</vt:lpstr>
      <vt:lpstr>Presentación de PowerPoint</vt:lpstr>
      <vt:lpstr>INGRESOS 2017.</vt:lpstr>
      <vt:lpstr>GASTOS FUNCIONAMIENTO 2017.</vt:lpstr>
      <vt:lpstr>GASTOS INVERSIÓN 2017.</vt:lpstr>
      <vt:lpstr>SALDO.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Institución Educativa Antonia Santos Municipio de Yumbo (Valle)</dc:title>
  <dc:creator>RECTOR</dc:creator>
  <cp:lastModifiedBy>Lily Erazo Ceballos</cp:lastModifiedBy>
  <cp:revision>97</cp:revision>
  <dcterms:created xsi:type="dcterms:W3CDTF">2015-08-10T15:53:40Z</dcterms:created>
  <dcterms:modified xsi:type="dcterms:W3CDTF">2018-02-26T23:13:57Z</dcterms:modified>
</cp:coreProperties>
</file>