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59" r:id="rId2"/>
    <p:sldId id="389" r:id="rId3"/>
    <p:sldId id="394" r:id="rId4"/>
    <p:sldId id="414" r:id="rId5"/>
    <p:sldId id="409" r:id="rId6"/>
    <p:sldId id="407" r:id="rId7"/>
    <p:sldId id="415" r:id="rId8"/>
    <p:sldId id="411" r:id="rId9"/>
    <p:sldId id="418" r:id="rId10"/>
    <p:sldId id="424" r:id="rId11"/>
    <p:sldId id="427" r:id="rId12"/>
    <p:sldId id="428" r:id="rId13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9242"/>
    <a:srgbClr val="00602B"/>
    <a:srgbClr val="007033"/>
    <a:srgbClr val="006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5" autoAdjust="0"/>
    <p:restoredTop sz="99831" autoAdjust="0"/>
  </p:normalViewPr>
  <p:slideViewPr>
    <p:cSldViewPr>
      <p:cViewPr varScale="1">
        <p:scale>
          <a:sx n="74" d="100"/>
          <a:sy n="74" d="100"/>
        </p:scale>
        <p:origin x="14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C11D-36D2-4901-84CE-A9D37BCF4F0A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ADA9A-5C17-47F1-992C-DE24E454A240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69400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20B79-DC42-4E5C-B9A7-B2C6D6538E0C}" type="datetimeFigureOut">
              <a:rPr lang="es-CO" smtClean="0"/>
              <a:pPr/>
              <a:t>22/08/2017</a:t>
            </a:fld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6F58F-D7AE-4449-8795-FCD59D080BDF}" type="slidenum">
              <a:rPr lang="es-CO" smtClean="0"/>
              <a:pPr/>
              <a:t>‹Nº›</a:t>
            </a:fld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3" name="1 Título"/>
          <p:cNvSpPr>
            <a:spLocks noGrp="1"/>
          </p:cNvSpPr>
          <p:nvPr>
            <p:ph type="ctrTitle"/>
          </p:nvPr>
        </p:nvSpPr>
        <p:spPr>
          <a:xfrm>
            <a:off x="323528" y="3362870"/>
            <a:ext cx="8424936" cy="1584176"/>
          </a:xfrm>
        </p:spPr>
        <p:txBody>
          <a:bodyPr>
            <a:normAutofit/>
          </a:bodyPr>
          <a:lstStyle/>
          <a:p>
            <a:r>
              <a:rPr lang="es-CO" sz="2800" b="1" dirty="0">
                <a:latin typeface="Arial" pitchFamily="34" charset="0"/>
                <a:cs typeface="Arial" pitchFamily="34" charset="0"/>
              </a:rPr>
              <a:t>ISCE  2017- MMA  </a:t>
            </a:r>
            <a:r>
              <a:rPr lang="es-CO" sz="3000" b="1" dirty="0">
                <a:latin typeface="Arial" pitchFamily="34" charset="0"/>
                <a:cs typeface="Arial" pitchFamily="34" charset="0"/>
              </a:rPr>
              <a:t/>
            </a:r>
            <a:br>
              <a:rPr lang="es-CO" sz="3000" b="1" dirty="0">
                <a:latin typeface="Arial" pitchFamily="34" charset="0"/>
                <a:cs typeface="Arial" pitchFamily="34" charset="0"/>
              </a:rPr>
            </a:br>
            <a:r>
              <a:rPr lang="es-CO" sz="3000" b="1" dirty="0">
                <a:latin typeface="Arial" pitchFamily="34" charset="0"/>
                <a:cs typeface="Arial" pitchFamily="34" charset="0"/>
              </a:rPr>
              <a:t> I</a:t>
            </a:r>
            <a:r>
              <a:rPr lang="es-CO" sz="2800" b="1" dirty="0">
                <a:latin typeface="Arial" pitchFamily="34" charset="0"/>
                <a:cs typeface="Arial" pitchFamily="34" charset="0"/>
              </a:rPr>
              <a:t>.E.´S OFICIALES DEL  MUNICIPIO DE YUMBO</a:t>
            </a:r>
          </a:p>
        </p:txBody>
      </p:sp>
      <p:sp>
        <p:nvSpPr>
          <p:cNvPr id="4" name="2 Subtítulo"/>
          <p:cNvSpPr>
            <a:spLocks noGrp="1"/>
          </p:cNvSpPr>
          <p:nvPr>
            <p:ph type="subTitle" idx="1"/>
          </p:nvPr>
        </p:nvSpPr>
        <p:spPr>
          <a:xfrm>
            <a:off x="1187624" y="4857724"/>
            <a:ext cx="6400800" cy="648072"/>
          </a:xfrm>
        </p:spPr>
        <p:txBody>
          <a:bodyPr>
            <a:normAutofit/>
          </a:bodyPr>
          <a:lstStyle/>
          <a:p>
            <a:r>
              <a:rPr lang="es-CO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SECRETARÍA DE EDUCACIÓN</a:t>
            </a:r>
          </a:p>
        </p:txBody>
      </p:sp>
      <p:pic>
        <p:nvPicPr>
          <p:cNvPr id="1026" name="Picture 2" descr="E:\0.  2016\SEMY 2016\23.RESULTADOS PSABER-PRESENTACION\LOGOS ALCALDIA 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8640"/>
            <a:ext cx="3960440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9196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40A799C-B94E-41FA-A736-3C4DFE4F02FD}"/>
              </a:ext>
            </a:extLst>
          </p:cNvPr>
          <p:cNvSpPr/>
          <p:nvPr/>
        </p:nvSpPr>
        <p:spPr>
          <a:xfrm>
            <a:off x="3329686" y="-39153"/>
            <a:ext cx="26100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ISCE - MMA 2017  EN MEDIA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52FF70E8-9C50-4221-BFFC-0FE63582E7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689005"/>
              </p:ext>
            </p:extLst>
          </p:nvPr>
        </p:nvGraphicFramePr>
        <p:xfrm>
          <a:off x="2024401" y="226757"/>
          <a:ext cx="5220580" cy="3672592"/>
        </p:xfrm>
        <a:graphic>
          <a:graphicData uri="http://schemas.openxmlformats.org/drawingml/2006/table">
            <a:tbl>
              <a:tblPr/>
              <a:tblGrid>
                <a:gridCol w="441175">
                  <a:extLst>
                    <a:ext uri="{9D8B030D-6E8A-4147-A177-3AD203B41FA5}">
                      <a16:colId xmlns:a16="http://schemas.microsoft.com/office/drawing/2014/main" xmlns="" val="2877945674"/>
                    </a:ext>
                  </a:extLst>
                </a:gridCol>
                <a:gridCol w="2133357">
                  <a:extLst>
                    <a:ext uri="{9D8B030D-6E8A-4147-A177-3AD203B41FA5}">
                      <a16:colId xmlns:a16="http://schemas.microsoft.com/office/drawing/2014/main" xmlns="" val="2116017334"/>
                    </a:ext>
                  </a:extLst>
                </a:gridCol>
                <a:gridCol w="858178">
                  <a:extLst>
                    <a:ext uri="{9D8B030D-6E8A-4147-A177-3AD203B41FA5}">
                      <a16:colId xmlns:a16="http://schemas.microsoft.com/office/drawing/2014/main" xmlns="" val="3147867710"/>
                    </a:ext>
                  </a:extLst>
                </a:gridCol>
                <a:gridCol w="858178">
                  <a:extLst>
                    <a:ext uri="{9D8B030D-6E8A-4147-A177-3AD203B41FA5}">
                      <a16:colId xmlns:a16="http://schemas.microsoft.com/office/drawing/2014/main" xmlns="" val="2502866890"/>
                    </a:ext>
                  </a:extLst>
                </a:gridCol>
                <a:gridCol w="214544">
                  <a:extLst>
                    <a:ext uri="{9D8B030D-6E8A-4147-A177-3AD203B41FA5}">
                      <a16:colId xmlns:a16="http://schemas.microsoft.com/office/drawing/2014/main" xmlns="" val="3463973909"/>
                    </a:ext>
                  </a:extLst>
                </a:gridCol>
                <a:gridCol w="715148">
                  <a:extLst>
                    <a:ext uri="{9D8B030D-6E8A-4147-A177-3AD203B41FA5}">
                      <a16:colId xmlns:a16="http://schemas.microsoft.com/office/drawing/2014/main" xmlns="" val="1821468790"/>
                    </a:ext>
                  </a:extLst>
                </a:gridCol>
              </a:tblGrid>
              <a:tr h="2623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MMA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Alcance MMA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7040757"/>
                  </a:ext>
                </a:extLst>
              </a:tr>
              <a:tr h="262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75714484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7,69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9523042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9093635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0846748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8858145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2240794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1003840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-2,87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1884252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6240700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-0,39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0044071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-1,67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9133755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-0,05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2821280"/>
                  </a:ext>
                </a:extLst>
              </a:tr>
              <a:tr h="26232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3,80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-0,19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050931"/>
                  </a:ext>
                </a:extLst>
              </a:tr>
            </a:tbl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CF68C545-2F68-4064-B7AF-AC14DA8E6ABB}"/>
              </a:ext>
            </a:extLst>
          </p:cNvPr>
          <p:cNvSpPr/>
          <p:nvPr/>
        </p:nvSpPr>
        <p:spPr>
          <a:xfrm>
            <a:off x="1907704" y="3925931"/>
            <a:ext cx="49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http://aprende.colombiaaprende.edu.co/es/siemprediae/86402      Actualización de datos: mayo 10 de 2017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0F2E1A82-3433-4A6E-AA51-9FA91800E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380357"/>
              </p:ext>
            </p:extLst>
          </p:nvPr>
        </p:nvGraphicFramePr>
        <p:xfrm>
          <a:off x="1232404" y="4936792"/>
          <a:ext cx="7776864" cy="685859"/>
        </p:xfrm>
        <a:graphic>
          <a:graphicData uri="http://schemas.openxmlformats.org/drawingml/2006/table">
            <a:tbl>
              <a:tblPr/>
              <a:tblGrid>
                <a:gridCol w="7110986">
                  <a:extLst>
                    <a:ext uri="{9D8B030D-6E8A-4147-A177-3AD203B41FA5}">
                      <a16:colId xmlns:a16="http://schemas.microsoft.com/office/drawing/2014/main" xmlns="" val="3030046581"/>
                    </a:ext>
                  </a:extLst>
                </a:gridCol>
                <a:gridCol w="665878">
                  <a:extLst>
                    <a:ext uri="{9D8B030D-6E8A-4147-A177-3AD203B41FA5}">
                      <a16:colId xmlns:a16="http://schemas.microsoft.com/office/drawing/2014/main" xmlns="" val="3811482658"/>
                    </a:ext>
                  </a:extLst>
                </a:gridCol>
              </a:tblGrid>
              <a:tr h="348863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.Siete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en el nivel  media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superaron sus respectivas metas de Mejoramiento Mínimo Anual - MMA  2017. (Genera Santander, Titan, José M. Córdoba, Leonor Lourido, Rosa Zarate, Antonia Santos y  Ceat General)</a:t>
                      </a:r>
                    </a:p>
                  </a:txBody>
                  <a:tcPr marL="7893" marR="7893" marT="7893" marB="3788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93" marR="7893" marT="7893" marB="378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6893884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40FD729D-C355-40CF-B2DE-BFE11F63F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37842"/>
              </p:ext>
            </p:extLst>
          </p:nvPr>
        </p:nvGraphicFramePr>
        <p:xfrm>
          <a:off x="1232404" y="5644717"/>
          <a:ext cx="7333975" cy="546938"/>
        </p:xfrm>
        <a:graphic>
          <a:graphicData uri="http://schemas.openxmlformats.org/drawingml/2006/table">
            <a:tbl>
              <a:tblPr/>
              <a:tblGrid>
                <a:gridCol w="7333975">
                  <a:extLst>
                    <a:ext uri="{9D8B030D-6E8A-4147-A177-3AD203B41FA5}">
                      <a16:colId xmlns:a16="http://schemas.microsoft.com/office/drawing/2014/main" xmlns="" val="6076915"/>
                    </a:ext>
                  </a:extLst>
                </a:gridCol>
              </a:tblGrid>
              <a:tr h="546938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.Cinco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 en el nivel media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alcanzaron sus respectivas metas de Mejoramiento Mínimo Anual - MMA 2017. (Alberto M. Mayor,  Mayor de Yumbo, José A. Galán, Policarpa y Juan XXXIII)</a:t>
                      </a:r>
                    </a:p>
                  </a:txBody>
                  <a:tcPr marL="7706" marR="7706" marT="7706" marB="3698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2115377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xmlns="" id="{BDE41175-DA33-4CBE-A6BA-1DF84FF0E7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619277"/>
              </p:ext>
            </p:extLst>
          </p:nvPr>
        </p:nvGraphicFramePr>
        <p:xfrm>
          <a:off x="1232404" y="4424800"/>
          <a:ext cx="7071274" cy="465590"/>
        </p:xfrm>
        <a:graphic>
          <a:graphicData uri="http://schemas.openxmlformats.org/drawingml/2006/table">
            <a:tbl>
              <a:tblPr/>
              <a:tblGrid>
                <a:gridCol w="7000663">
                  <a:extLst>
                    <a:ext uri="{9D8B030D-6E8A-4147-A177-3AD203B41FA5}">
                      <a16:colId xmlns:a16="http://schemas.microsoft.com/office/drawing/2014/main" xmlns="" val="904576441"/>
                    </a:ext>
                  </a:extLst>
                </a:gridCol>
                <a:gridCol w="70611">
                  <a:extLst>
                    <a:ext uri="{9D8B030D-6E8A-4147-A177-3AD203B41FA5}">
                      <a16:colId xmlns:a16="http://schemas.microsoft.com/office/drawing/2014/main" xmlns="" val="1222275495"/>
                    </a:ext>
                  </a:extLst>
                </a:gridCol>
              </a:tblGrid>
              <a:tr h="296212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.El ICFES no generó reportes ISCE 2017 en el nivel media para la IE Gabriel G. Márquez, debido a que el establecimiento  solo aplicó hasta el grado 10° en el año lectivo 2016.</a:t>
                      </a:r>
                    </a:p>
                  </a:txBody>
                  <a:tcPr marL="6702" marR="6702" marT="6702" marB="3216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02" marR="6702" marT="6702" marB="32168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1048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321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510E5754-4FC1-4411-9C62-35388E67DB7D}"/>
              </a:ext>
            </a:extLst>
          </p:cNvPr>
          <p:cNvSpPr/>
          <p:nvPr/>
        </p:nvSpPr>
        <p:spPr>
          <a:xfrm>
            <a:off x="2547987" y="20129"/>
            <a:ext cx="44469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ISCE- MMA 2017 POR NIVEL EDUCATIVO - NACIÓN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F6DC3F54-2BAF-45BB-B00D-321AB4FBC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308492"/>
              </p:ext>
            </p:extLst>
          </p:nvPr>
        </p:nvGraphicFramePr>
        <p:xfrm>
          <a:off x="2532182" y="331086"/>
          <a:ext cx="4777729" cy="1266825"/>
        </p:xfrm>
        <a:graphic>
          <a:graphicData uri="http://schemas.openxmlformats.org/drawingml/2006/table">
            <a:tbl>
              <a:tblPr/>
              <a:tblGrid>
                <a:gridCol w="1947518">
                  <a:extLst>
                    <a:ext uri="{9D8B030D-6E8A-4147-A177-3AD203B41FA5}">
                      <a16:colId xmlns:a16="http://schemas.microsoft.com/office/drawing/2014/main" xmlns="" val="3255805460"/>
                    </a:ext>
                  </a:extLst>
                </a:gridCol>
                <a:gridCol w="840657">
                  <a:extLst>
                    <a:ext uri="{9D8B030D-6E8A-4147-A177-3AD203B41FA5}">
                      <a16:colId xmlns:a16="http://schemas.microsoft.com/office/drawing/2014/main" xmlns="" val="3907425506"/>
                    </a:ext>
                  </a:extLst>
                </a:gridCol>
                <a:gridCol w="991222">
                  <a:extLst>
                    <a:ext uri="{9D8B030D-6E8A-4147-A177-3AD203B41FA5}">
                      <a16:colId xmlns:a16="http://schemas.microsoft.com/office/drawing/2014/main" xmlns="" val="2294241251"/>
                    </a:ext>
                  </a:extLst>
                </a:gridCol>
                <a:gridCol w="157675">
                  <a:extLst>
                    <a:ext uri="{9D8B030D-6E8A-4147-A177-3AD203B41FA5}">
                      <a16:colId xmlns:a16="http://schemas.microsoft.com/office/drawing/2014/main" xmlns="" val="3644065068"/>
                    </a:ext>
                  </a:extLst>
                </a:gridCol>
                <a:gridCol w="840657">
                  <a:extLst>
                    <a:ext uri="{9D8B030D-6E8A-4147-A177-3AD203B41FA5}">
                      <a16:colId xmlns:a16="http://schemas.microsoft.com/office/drawing/2014/main" xmlns="" val="3400856750"/>
                    </a:ext>
                  </a:extLst>
                </a:gridCol>
              </a:tblGrid>
              <a:tr h="2510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Nivel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MMA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Alcance MMA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980754"/>
                  </a:ext>
                </a:extLst>
              </a:tr>
              <a:tr h="2510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0715496"/>
                  </a:ext>
                </a:extLst>
              </a:tr>
              <a:tr h="25109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Primaria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7630579"/>
                  </a:ext>
                </a:extLst>
              </a:tr>
              <a:tr h="25109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Secundaria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7662672"/>
                  </a:ext>
                </a:extLst>
              </a:tr>
              <a:tr h="25109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6477250"/>
                  </a:ext>
                </a:extLst>
              </a:tr>
            </a:tbl>
          </a:graphicData>
        </a:graphic>
      </p:graphicFrame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D718C53D-3DA6-4CD4-9327-08DF42CF2A6C}"/>
              </a:ext>
            </a:extLst>
          </p:cNvPr>
          <p:cNvSpPr/>
          <p:nvPr/>
        </p:nvSpPr>
        <p:spPr>
          <a:xfrm>
            <a:off x="2400766" y="3059046"/>
            <a:ext cx="5040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ISCE- MMA 2017 POR NIVELES EDUCATIVO - ETC YUMBO</a:t>
            </a: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xmlns="" id="{F596ED01-E58C-4345-80C5-D4A8E3B78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287917"/>
              </p:ext>
            </p:extLst>
          </p:nvPr>
        </p:nvGraphicFramePr>
        <p:xfrm>
          <a:off x="2434035" y="3411967"/>
          <a:ext cx="4875876" cy="1276656"/>
        </p:xfrm>
        <a:graphic>
          <a:graphicData uri="http://schemas.openxmlformats.org/drawingml/2006/table">
            <a:tbl>
              <a:tblPr/>
              <a:tblGrid>
                <a:gridCol w="1987526">
                  <a:extLst>
                    <a:ext uri="{9D8B030D-6E8A-4147-A177-3AD203B41FA5}">
                      <a16:colId xmlns:a16="http://schemas.microsoft.com/office/drawing/2014/main" xmlns="" val="1423466885"/>
                    </a:ext>
                  </a:extLst>
                </a:gridCol>
                <a:gridCol w="857926">
                  <a:extLst>
                    <a:ext uri="{9D8B030D-6E8A-4147-A177-3AD203B41FA5}">
                      <a16:colId xmlns:a16="http://schemas.microsoft.com/office/drawing/2014/main" xmlns="" val="496692653"/>
                    </a:ext>
                  </a:extLst>
                </a:gridCol>
                <a:gridCol w="997259">
                  <a:extLst>
                    <a:ext uri="{9D8B030D-6E8A-4147-A177-3AD203B41FA5}">
                      <a16:colId xmlns:a16="http://schemas.microsoft.com/office/drawing/2014/main" xmlns="" val="3955844568"/>
                    </a:ext>
                  </a:extLst>
                </a:gridCol>
                <a:gridCol w="175239">
                  <a:extLst>
                    <a:ext uri="{9D8B030D-6E8A-4147-A177-3AD203B41FA5}">
                      <a16:colId xmlns:a16="http://schemas.microsoft.com/office/drawing/2014/main" xmlns="" val="3163556932"/>
                    </a:ext>
                  </a:extLst>
                </a:gridCol>
                <a:gridCol w="857926">
                  <a:extLst>
                    <a:ext uri="{9D8B030D-6E8A-4147-A177-3AD203B41FA5}">
                      <a16:colId xmlns:a16="http://schemas.microsoft.com/office/drawing/2014/main" xmlns="" val="4150323427"/>
                    </a:ext>
                  </a:extLst>
                </a:gridCol>
              </a:tblGrid>
              <a:tr h="230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Nivel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MMA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Alcance MMA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8099974"/>
                  </a:ext>
                </a:extLst>
              </a:tr>
              <a:tr h="26162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9681197"/>
                  </a:ext>
                </a:extLst>
              </a:tr>
              <a:tr h="26162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Primaria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5,34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559147"/>
                  </a:ext>
                </a:extLst>
              </a:tr>
              <a:tr h="26162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Secundaria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 dirty="0">
                          <a:solidFill>
                            <a:srgbClr val="F20000"/>
                          </a:solidFill>
                          <a:effectLst/>
                          <a:latin typeface="Calibri" panose="020F0502020204030204" pitchFamily="34" charset="0"/>
                        </a:rPr>
                        <a:t>-0,07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7272525"/>
                  </a:ext>
                </a:extLst>
              </a:tr>
              <a:tr h="26162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0" i="0" u="none" strike="noStrike" dirty="0">
                          <a:solidFill>
                            <a:srgbClr val="F20000"/>
                          </a:solidFill>
                          <a:effectLst/>
                          <a:latin typeface="Calibri" panose="020F0502020204030204" pitchFamily="34" charset="0"/>
                        </a:rPr>
                        <a:t>-0,61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5996465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xmlns="" id="{B8E0B936-2D7F-43BB-9B08-12326DDD1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09583"/>
              </p:ext>
            </p:extLst>
          </p:nvPr>
        </p:nvGraphicFramePr>
        <p:xfrm>
          <a:off x="2474180" y="1597911"/>
          <a:ext cx="5070569" cy="421005"/>
        </p:xfrm>
        <a:graphic>
          <a:graphicData uri="http://schemas.openxmlformats.org/drawingml/2006/table">
            <a:tbl>
              <a:tblPr/>
              <a:tblGrid>
                <a:gridCol w="5070569">
                  <a:extLst>
                    <a:ext uri="{9D8B030D-6E8A-4147-A177-3AD203B41FA5}">
                      <a16:colId xmlns:a16="http://schemas.microsoft.com/office/drawing/2014/main" xmlns="" val="341048822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 www.icfes.gov.co/divulgaciones-establecimientos/boletin-saber-en-breve  Actualización de datos: mayo 10 de 2017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0962925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xmlns="" id="{64F941DB-C952-4983-BD0B-58E912D53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16012"/>
              </p:ext>
            </p:extLst>
          </p:nvPr>
        </p:nvGraphicFramePr>
        <p:xfrm>
          <a:off x="2449839" y="4710349"/>
          <a:ext cx="4777728" cy="421005"/>
        </p:xfrm>
        <a:graphic>
          <a:graphicData uri="http://schemas.openxmlformats.org/drawingml/2006/table">
            <a:tbl>
              <a:tblPr/>
              <a:tblGrid>
                <a:gridCol w="4777728">
                  <a:extLst>
                    <a:ext uri="{9D8B030D-6E8A-4147-A177-3AD203B41FA5}">
                      <a16:colId xmlns:a16="http://schemas.microsoft.com/office/drawing/2014/main" xmlns="" val="1924489917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  Caja de Materiales Dia E 2017_Reporte de la excelencia ETC Yumbo   Actualización de datos: mayo 10 de 2017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605411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xmlns="" id="{0BF906CB-9517-4277-85E2-2A0EB7F77A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386135"/>
              </p:ext>
            </p:extLst>
          </p:nvPr>
        </p:nvGraphicFramePr>
        <p:xfrm>
          <a:off x="1547664" y="5153080"/>
          <a:ext cx="7455197" cy="531239"/>
        </p:xfrm>
        <a:graphic>
          <a:graphicData uri="http://schemas.openxmlformats.org/drawingml/2006/table">
            <a:tbl>
              <a:tblPr/>
              <a:tblGrid>
                <a:gridCol w="6849083">
                  <a:extLst>
                    <a:ext uri="{9D8B030D-6E8A-4147-A177-3AD203B41FA5}">
                      <a16:colId xmlns:a16="http://schemas.microsoft.com/office/drawing/2014/main" xmlns="" val="2993596945"/>
                    </a:ext>
                  </a:extLst>
                </a:gridCol>
                <a:gridCol w="606114">
                  <a:extLst>
                    <a:ext uri="{9D8B030D-6E8A-4147-A177-3AD203B41FA5}">
                      <a16:colId xmlns:a16="http://schemas.microsoft.com/office/drawing/2014/main" xmlns="" val="2935393828"/>
                    </a:ext>
                  </a:extLst>
                </a:gridCol>
              </a:tblGrid>
              <a:tr h="531239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.La ETC Yumbo en el nivel básica Primaria superó la meta de Mejoramiento Mínimo Anual - MMA 2017 establecida,  en los niveles Secundaria y Media no se alcanzó la meta fijada.</a:t>
                      </a:r>
                    </a:p>
                  </a:txBody>
                  <a:tcPr marL="7735" marR="7735" marT="7735" marB="3712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35" marR="7735" marT="7735" marB="37126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265479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xmlns="" id="{CA786B36-4AFD-445B-A2EE-3A03C7831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984297"/>
              </p:ext>
            </p:extLst>
          </p:nvPr>
        </p:nvGraphicFramePr>
        <p:xfrm>
          <a:off x="1403648" y="2149298"/>
          <a:ext cx="7455197" cy="481965"/>
        </p:xfrm>
        <a:graphic>
          <a:graphicData uri="http://schemas.openxmlformats.org/drawingml/2006/table">
            <a:tbl>
              <a:tblPr/>
              <a:tblGrid>
                <a:gridCol w="6840760">
                  <a:extLst>
                    <a:ext uri="{9D8B030D-6E8A-4147-A177-3AD203B41FA5}">
                      <a16:colId xmlns:a16="http://schemas.microsoft.com/office/drawing/2014/main" xmlns="" val="1734731692"/>
                    </a:ext>
                  </a:extLst>
                </a:gridCol>
                <a:gridCol w="614437">
                  <a:extLst>
                    <a:ext uri="{9D8B030D-6E8A-4147-A177-3AD203B41FA5}">
                      <a16:colId xmlns:a16="http://schemas.microsoft.com/office/drawing/2014/main" xmlns="" val="175111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país superó la meta de Mejoramiento Mínimo Anual - MMA 2017 establecida en los tres niveles educativos.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5943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981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pic>
        <p:nvPicPr>
          <p:cNvPr id="4" name="Picture 2" descr="E:\0.  2016\SEMY 2016\23.RESULTADOS PSABER-PRESENTACION\LOGOS ALCALDIA 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980728"/>
            <a:ext cx="3960440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647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3" name="4 Título"/>
          <p:cNvSpPr txBox="1">
            <a:spLocks/>
          </p:cNvSpPr>
          <p:nvPr/>
        </p:nvSpPr>
        <p:spPr>
          <a:xfrm>
            <a:off x="107504" y="2636912"/>
            <a:ext cx="8928992" cy="11521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6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s-CO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ÍNDICE SINTÉTICO DE CALIDAD EDUCATIVA - ISCE  2017</a:t>
            </a: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IE´S</a:t>
            </a:r>
            <a:r>
              <a:rPr kumimoji="0" lang="es-CO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OFICIALES </a:t>
            </a:r>
            <a:r>
              <a:rPr lang="es-CO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MUNICIPIO DE</a:t>
            </a:r>
            <a:r>
              <a:rPr kumimoji="0" lang="es-CO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YUMBO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173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graphicFrame>
        <p:nvGraphicFramePr>
          <p:cNvPr id="9" name="2 Tabla">
            <a:extLst>
              <a:ext uri="{FF2B5EF4-FFF2-40B4-BE49-F238E27FC236}">
                <a16:creationId xmlns:a16="http://schemas.microsoft.com/office/drawing/2014/main" xmlns="" id="{AD27A711-BDA8-4372-9113-77247421D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288915"/>
              </p:ext>
            </p:extLst>
          </p:nvPr>
        </p:nvGraphicFramePr>
        <p:xfrm>
          <a:off x="2339752" y="-2232"/>
          <a:ext cx="4896544" cy="316055"/>
        </p:xfrm>
        <a:graphic>
          <a:graphicData uri="http://schemas.openxmlformats.org/drawingml/2006/table">
            <a:tbl>
              <a:tblPr/>
              <a:tblGrid>
                <a:gridCol w="4896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1605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COMPONENTES E ISCE  2017 _BÁSICA PRIMARIA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BEA922BE-5AF1-4A2B-8F5F-1E205CC94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233767"/>
              </p:ext>
            </p:extLst>
          </p:nvPr>
        </p:nvGraphicFramePr>
        <p:xfrm>
          <a:off x="726787" y="254101"/>
          <a:ext cx="7301599" cy="4322049"/>
        </p:xfrm>
        <a:graphic>
          <a:graphicData uri="http://schemas.openxmlformats.org/drawingml/2006/table">
            <a:tbl>
              <a:tblPr/>
              <a:tblGrid>
                <a:gridCol w="340273">
                  <a:extLst>
                    <a:ext uri="{9D8B030D-6E8A-4147-A177-3AD203B41FA5}">
                      <a16:colId xmlns:a16="http://schemas.microsoft.com/office/drawing/2014/main" xmlns="" val="3878508760"/>
                    </a:ext>
                  </a:extLst>
                </a:gridCol>
                <a:gridCol w="2015161">
                  <a:extLst>
                    <a:ext uri="{9D8B030D-6E8A-4147-A177-3AD203B41FA5}">
                      <a16:colId xmlns:a16="http://schemas.microsoft.com/office/drawing/2014/main" xmlns="" val="288053505"/>
                    </a:ext>
                  </a:extLst>
                </a:gridCol>
                <a:gridCol w="1095510">
                  <a:extLst>
                    <a:ext uri="{9D8B030D-6E8A-4147-A177-3AD203B41FA5}">
                      <a16:colId xmlns:a16="http://schemas.microsoft.com/office/drawing/2014/main" xmlns="" val="140572282"/>
                    </a:ext>
                  </a:extLst>
                </a:gridCol>
                <a:gridCol w="1068865">
                  <a:extLst>
                    <a:ext uri="{9D8B030D-6E8A-4147-A177-3AD203B41FA5}">
                      <a16:colId xmlns:a16="http://schemas.microsoft.com/office/drawing/2014/main" xmlns="" val="4002822744"/>
                    </a:ext>
                  </a:extLst>
                </a:gridCol>
                <a:gridCol w="972943">
                  <a:extLst>
                    <a:ext uri="{9D8B030D-6E8A-4147-A177-3AD203B41FA5}">
                      <a16:colId xmlns:a16="http://schemas.microsoft.com/office/drawing/2014/main" xmlns="" val="260984936"/>
                    </a:ext>
                  </a:extLst>
                </a:gridCol>
                <a:gridCol w="931831">
                  <a:extLst>
                    <a:ext uri="{9D8B030D-6E8A-4147-A177-3AD203B41FA5}">
                      <a16:colId xmlns:a16="http://schemas.microsoft.com/office/drawing/2014/main" xmlns="" val="1693978184"/>
                    </a:ext>
                  </a:extLst>
                </a:gridCol>
                <a:gridCol w="877016">
                  <a:extLst>
                    <a:ext uri="{9D8B030D-6E8A-4147-A177-3AD203B41FA5}">
                      <a16:colId xmlns:a16="http://schemas.microsoft.com/office/drawing/2014/main" xmlns="" val="3573600096"/>
                    </a:ext>
                  </a:extLst>
                </a:gridCol>
              </a:tblGrid>
              <a:tr h="182649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9787769"/>
                  </a:ext>
                </a:extLst>
              </a:tr>
              <a:tr h="19608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0299572"/>
                  </a:ext>
                </a:extLst>
              </a:tr>
              <a:tr h="196081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88480343"/>
                  </a:ext>
                </a:extLst>
              </a:tr>
              <a:tr h="21585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879154"/>
                  </a:ext>
                </a:extLst>
              </a:tr>
              <a:tr h="21585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0698641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8134964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5979977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2252373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6083518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GABRIEL G. MÁRQUEZ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1129165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8786604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3531017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0014225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5183578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9679505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2103478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3040646"/>
                  </a:ext>
                </a:extLst>
              </a:tr>
              <a:tr h="23529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1631159"/>
                  </a:ext>
                </a:extLst>
              </a:tr>
              <a:tr h="25663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*CONSOLID._ ISCE  IE´S OFICIALES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4739154"/>
                  </a:ext>
                </a:extLst>
              </a:tr>
            </a:tbl>
          </a:graphicData>
        </a:graphic>
      </p:graphicFrame>
      <p:pic>
        <p:nvPicPr>
          <p:cNvPr id="16" name="7 Imagen" descr="D:\1.SEMY\1.SEMY-2015\21. DIA E- INDICE SINTETICO DE CALIDAD\logos_ISC.JPG">
            <a:extLst>
              <a:ext uri="{FF2B5EF4-FFF2-40B4-BE49-F238E27FC236}">
                <a16:creationId xmlns:a16="http://schemas.microsoft.com/office/drawing/2014/main" xmlns="" id="{F5AB4798-A295-4273-B7CB-0468422B4AF3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4767" y="374354"/>
            <a:ext cx="5112567" cy="89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xmlns="" id="{D270C0D6-6B14-4A93-AB82-91C2209A0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177907"/>
              </p:ext>
            </p:extLst>
          </p:nvPr>
        </p:nvGraphicFramePr>
        <p:xfrm>
          <a:off x="726787" y="4548804"/>
          <a:ext cx="7556574" cy="390525"/>
        </p:xfrm>
        <a:graphic>
          <a:graphicData uri="http://schemas.openxmlformats.org/drawingml/2006/table">
            <a:tbl>
              <a:tblPr/>
              <a:tblGrid>
                <a:gridCol w="7556574">
                  <a:extLst>
                    <a:ext uri="{9D8B030D-6E8A-4147-A177-3AD203B41FA5}">
                      <a16:colId xmlns:a16="http://schemas.microsoft.com/office/drawing/2014/main" xmlns="" val="1529021972"/>
                    </a:ext>
                  </a:extLst>
                </a:gridCol>
              </a:tblGrid>
              <a:tr h="375067">
                <a:tc>
                  <a:txBody>
                    <a:bodyPr/>
                    <a:lstStyle/>
                    <a:p>
                      <a:pPr algn="l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 http://aprende.colombiaaprende.edu.co/es/siemprediae/86402 - Actualización de datos: mayo 10 de 2017          *Consolidado  IE´S Oficiales: Calculado por la Secretaría de Educación, basado en los reportes ISCE 2017 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7491412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xmlns="" id="{7672BC1A-3E85-4859-AB98-6962295381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805397"/>
              </p:ext>
            </p:extLst>
          </p:nvPr>
        </p:nvGraphicFramePr>
        <p:xfrm>
          <a:off x="1241994" y="5595768"/>
          <a:ext cx="2886284" cy="1059180"/>
        </p:xfrm>
        <a:graphic>
          <a:graphicData uri="http://schemas.openxmlformats.org/drawingml/2006/table">
            <a:tbl>
              <a:tblPr/>
              <a:tblGrid>
                <a:gridCol w="2004364">
                  <a:extLst>
                    <a:ext uri="{9D8B030D-6E8A-4147-A177-3AD203B41FA5}">
                      <a16:colId xmlns:a16="http://schemas.microsoft.com/office/drawing/2014/main" xmlns="" val="2538687256"/>
                    </a:ext>
                  </a:extLst>
                </a:gridCol>
                <a:gridCol w="881920">
                  <a:extLst>
                    <a:ext uri="{9D8B030D-6E8A-4147-A177-3AD203B41FA5}">
                      <a16:colId xmlns:a16="http://schemas.microsoft.com/office/drawing/2014/main" xmlns="" val="2029078809"/>
                    </a:ext>
                  </a:extLst>
                </a:gridCol>
              </a:tblGrid>
              <a:tr h="234026"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8837910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7468253"/>
                  </a:ext>
                </a:extLst>
              </a:tr>
              <a:tr h="24447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6079071"/>
                  </a:ext>
                </a:extLst>
              </a:tr>
              <a:tr h="126145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4204576"/>
                  </a:ext>
                </a:extLst>
              </a:tr>
            </a:tbl>
          </a:graphicData>
        </a:graphic>
      </p:graphicFrame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030EC5C1-90D5-41B3-B2D0-20241BD1F17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822980" y="5798184"/>
            <a:ext cx="3626318" cy="654349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xmlns="" id="{EB0E5FA0-8445-48B2-8A54-3B005C57E92C}"/>
              </a:ext>
            </a:extLst>
          </p:cNvPr>
          <p:cNvSpPr/>
          <p:nvPr/>
        </p:nvSpPr>
        <p:spPr>
          <a:xfrm>
            <a:off x="4864616" y="5566684"/>
            <a:ext cx="117455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3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Escala ISCE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8BA93262-7FA7-4B29-A7AA-40EB1F1AD6C2}"/>
              </a:ext>
            </a:extLst>
          </p:cNvPr>
          <p:cNvSpPr/>
          <p:nvPr/>
        </p:nvSpPr>
        <p:spPr>
          <a:xfrm>
            <a:off x="688461" y="5063102"/>
            <a:ext cx="737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Tres de las trece IE´S Oficiales  en básica primaria, se ubican por encima del promedio Nacional (5,65); Estas son: Rosa zarate (7,19), General Santander (5,80) y Antonia Santos (5,75).</a:t>
            </a:r>
          </a:p>
        </p:txBody>
      </p:sp>
    </p:spTree>
    <p:extLst>
      <p:ext uri="{BB962C8B-B14F-4D97-AF65-F5344CB8AC3E}">
        <p14:creationId xmlns:p14="http://schemas.microsoft.com/office/powerpoint/2010/main" val="3966173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graphicFrame>
        <p:nvGraphicFramePr>
          <p:cNvPr id="3" name="2 Tabla">
            <a:extLst>
              <a:ext uri="{FF2B5EF4-FFF2-40B4-BE49-F238E27FC236}">
                <a16:creationId xmlns:a16="http://schemas.microsoft.com/office/drawing/2014/main" xmlns="" id="{B750AC0B-A792-4490-AF4F-D086E11531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066718"/>
              </p:ext>
            </p:extLst>
          </p:nvPr>
        </p:nvGraphicFramePr>
        <p:xfrm>
          <a:off x="2699792" y="32730"/>
          <a:ext cx="4896544" cy="404664"/>
        </p:xfrm>
        <a:graphic>
          <a:graphicData uri="http://schemas.openxmlformats.org/drawingml/2006/table">
            <a:tbl>
              <a:tblPr/>
              <a:tblGrid>
                <a:gridCol w="4896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466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COMPONENTES E ISCE  2017_BÁSICA SECUNDARIA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ACDAB731-FCEF-4BFC-9A3E-C0EC8618AC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606030"/>
              </p:ext>
            </p:extLst>
          </p:nvPr>
        </p:nvGraphicFramePr>
        <p:xfrm>
          <a:off x="791581" y="481060"/>
          <a:ext cx="7236804" cy="4072229"/>
        </p:xfrm>
        <a:graphic>
          <a:graphicData uri="http://schemas.openxmlformats.org/drawingml/2006/table">
            <a:tbl>
              <a:tblPr/>
              <a:tblGrid>
                <a:gridCol w="356559">
                  <a:extLst>
                    <a:ext uri="{9D8B030D-6E8A-4147-A177-3AD203B41FA5}">
                      <a16:colId xmlns:a16="http://schemas.microsoft.com/office/drawing/2014/main" xmlns="" val="1521025102"/>
                    </a:ext>
                  </a:extLst>
                </a:gridCol>
                <a:gridCol w="2099729">
                  <a:extLst>
                    <a:ext uri="{9D8B030D-6E8A-4147-A177-3AD203B41FA5}">
                      <a16:colId xmlns:a16="http://schemas.microsoft.com/office/drawing/2014/main" xmlns="" val="3107817765"/>
                    </a:ext>
                  </a:extLst>
                </a:gridCol>
                <a:gridCol w="1016849">
                  <a:extLst>
                    <a:ext uri="{9D8B030D-6E8A-4147-A177-3AD203B41FA5}">
                      <a16:colId xmlns:a16="http://schemas.microsoft.com/office/drawing/2014/main" xmlns="" val="3785788482"/>
                    </a:ext>
                  </a:extLst>
                </a:gridCol>
                <a:gridCol w="1030056">
                  <a:extLst>
                    <a:ext uri="{9D8B030D-6E8A-4147-A177-3AD203B41FA5}">
                      <a16:colId xmlns:a16="http://schemas.microsoft.com/office/drawing/2014/main" xmlns="" val="3030360633"/>
                    </a:ext>
                  </a:extLst>
                </a:gridCol>
                <a:gridCol w="964027">
                  <a:extLst>
                    <a:ext uri="{9D8B030D-6E8A-4147-A177-3AD203B41FA5}">
                      <a16:colId xmlns:a16="http://schemas.microsoft.com/office/drawing/2014/main" xmlns="" val="4243700286"/>
                    </a:ext>
                  </a:extLst>
                </a:gridCol>
                <a:gridCol w="884792">
                  <a:extLst>
                    <a:ext uri="{9D8B030D-6E8A-4147-A177-3AD203B41FA5}">
                      <a16:colId xmlns:a16="http://schemas.microsoft.com/office/drawing/2014/main" xmlns="" val="3949950972"/>
                    </a:ext>
                  </a:extLst>
                </a:gridCol>
                <a:gridCol w="884792">
                  <a:extLst>
                    <a:ext uri="{9D8B030D-6E8A-4147-A177-3AD203B41FA5}">
                      <a16:colId xmlns:a16="http://schemas.microsoft.com/office/drawing/2014/main" xmlns="" val="906471351"/>
                    </a:ext>
                  </a:extLst>
                </a:gridCol>
              </a:tblGrid>
              <a:tr h="20355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8743480"/>
                  </a:ext>
                </a:extLst>
              </a:tr>
              <a:tr h="2157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6549933"/>
                  </a:ext>
                </a:extLst>
              </a:tr>
              <a:tr h="21579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7349931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4753501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4725617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9935880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GABRIEL G. MÁRQUEZ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1439845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5280754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4895909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7091335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59317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1769220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3108644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4328796"/>
                  </a:ext>
                </a:extLst>
              </a:tr>
              <a:tr h="24427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4029260"/>
                  </a:ext>
                </a:extLst>
              </a:tr>
              <a:tr h="21579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2309983"/>
                  </a:ext>
                </a:extLst>
              </a:tr>
              <a:tr h="29003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*CONSOLID._ ISCE  IE´S OFICIALES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3245474"/>
                  </a:ext>
                </a:extLst>
              </a:tr>
            </a:tbl>
          </a:graphicData>
        </a:graphic>
      </p:graphicFrame>
      <p:pic>
        <p:nvPicPr>
          <p:cNvPr id="9" name="7 Imagen" descr="D:\1.SEMY\1.SEMY-2015\21. DIA E- INDICE SINTETICO DE CALIDAD\logos_ISC.JPG">
            <a:extLst>
              <a:ext uri="{FF2B5EF4-FFF2-40B4-BE49-F238E27FC236}">
                <a16:creationId xmlns:a16="http://schemas.microsoft.com/office/drawing/2014/main" xmlns="" id="{8F27E88E-95F2-499D-9358-1A97A70B8C6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272" y="346993"/>
            <a:ext cx="5033361" cy="80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xmlns="" id="{27547B15-7E43-4183-BBB6-2689B3C83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948320"/>
              </p:ext>
            </p:extLst>
          </p:nvPr>
        </p:nvGraphicFramePr>
        <p:xfrm>
          <a:off x="791581" y="4545587"/>
          <a:ext cx="7708899" cy="400050"/>
        </p:xfrm>
        <a:graphic>
          <a:graphicData uri="http://schemas.openxmlformats.org/drawingml/2006/table">
            <a:tbl>
              <a:tblPr/>
              <a:tblGrid>
                <a:gridCol w="7708899">
                  <a:extLst>
                    <a:ext uri="{9D8B030D-6E8A-4147-A177-3AD203B41FA5}">
                      <a16:colId xmlns:a16="http://schemas.microsoft.com/office/drawing/2014/main" xmlns="" val="535779938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pPr algn="l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 http://aprende.colombiaaprende.edu.co/es/siemprediae/86402 - Actualización de datos: mayo 10 de 2017                                                         *Consolidado  IE´S Oficiales: Calculado por la Secretaría de Educación, basado en los reportes ISCE 2017 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8759364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xmlns="" id="{396BCB1F-01C9-4708-AC42-BC22B3452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051053"/>
              </p:ext>
            </p:extLst>
          </p:nvPr>
        </p:nvGraphicFramePr>
        <p:xfrm>
          <a:off x="1207283" y="5534393"/>
          <a:ext cx="2844536" cy="1059180"/>
        </p:xfrm>
        <a:graphic>
          <a:graphicData uri="http://schemas.openxmlformats.org/drawingml/2006/table">
            <a:tbl>
              <a:tblPr/>
              <a:tblGrid>
                <a:gridCol w="1916446">
                  <a:extLst>
                    <a:ext uri="{9D8B030D-6E8A-4147-A177-3AD203B41FA5}">
                      <a16:colId xmlns:a16="http://schemas.microsoft.com/office/drawing/2014/main" xmlns="" val="743298562"/>
                    </a:ext>
                  </a:extLst>
                </a:gridCol>
                <a:gridCol w="928090">
                  <a:extLst>
                    <a:ext uri="{9D8B030D-6E8A-4147-A177-3AD203B41FA5}">
                      <a16:colId xmlns:a16="http://schemas.microsoft.com/office/drawing/2014/main" xmlns="" val="3198237167"/>
                    </a:ext>
                  </a:extLst>
                </a:gridCol>
              </a:tblGrid>
              <a:tr h="234536"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2700064"/>
                  </a:ext>
                </a:extLst>
              </a:tr>
              <a:tr h="248644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2248546"/>
                  </a:ext>
                </a:extLst>
              </a:tr>
              <a:tr h="248644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4621239"/>
                  </a:ext>
                </a:extLst>
              </a:tr>
              <a:tr h="248644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5904711"/>
                  </a:ext>
                </a:extLst>
              </a:tr>
            </a:tbl>
          </a:graphicData>
        </a:graphic>
      </p:graphicFrame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8615064B-CE5B-4D27-B990-46158779C23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75227" y="5783462"/>
            <a:ext cx="3739654" cy="654349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xmlns="" id="{4F6A2DEA-E75A-48F8-AAE4-980554D0F4CD}"/>
              </a:ext>
            </a:extLst>
          </p:cNvPr>
          <p:cNvSpPr/>
          <p:nvPr/>
        </p:nvSpPr>
        <p:spPr>
          <a:xfrm>
            <a:off x="4741691" y="5534393"/>
            <a:ext cx="117455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3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Escala ISCE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FFEA8E4A-5553-49D7-8AE4-888AB268122E}"/>
              </a:ext>
            </a:extLst>
          </p:cNvPr>
          <p:cNvSpPr/>
          <p:nvPr/>
        </p:nvSpPr>
        <p:spPr>
          <a:xfrm>
            <a:off x="791581" y="4977578"/>
            <a:ext cx="723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/>
              <a:t>.</a:t>
            </a:r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Dos de las trece  IE´S Oficiales  en básica secundaría, se ubican por encima del promedio Nacional (5,61); Estas son: José M. Córdoba (7,22) y Leonor Lourido (5,65) </a:t>
            </a:r>
          </a:p>
        </p:txBody>
      </p:sp>
    </p:spTree>
    <p:extLst>
      <p:ext uri="{BB962C8B-B14F-4D97-AF65-F5344CB8AC3E}">
        <p14:creationId xmlns:p14="http://schemas.microsoft.com/office/powerpoint/2010/main" val="2422618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graphicFrame>
        <p:nvGraphicFramePr>
          <p:cNvPr id="5" name="2 Tabla">
            <a:extLst>
              <a:ext uri="{FF2B5EF4-FFF2-40B4-BE49-F238E27FC236}">
                <a16:creationId xmlns:a16="http://schemas.microsoft.com/office/drawing/2014/main" xmlns="" id="{D5AB4FC5-CC14-4A2B-BA97-D1594869B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358725"/>
              </p:ext>
            </p:extLst>
          </p:nvPr>
        </p:nvGraphicFramePr>
        <p:xfrm>
          <a:off x="2195736" y="0"/>
          <a:ext cx="4608512" cy="360040"/>
        </p:xfrm>
        <a:graphic>
          <a:graphicData uri="http://schemas.openxmlformats.org/drawingml/2006/table">
            <a:tbl>
              <a:tblPr/>
              <a:tblGrid>
                <a:gridCol w="4608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COMPONENTES E ISCE  2017_ MEDIA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02DFEB6D-0154-48CA-B2FF-95C6AAA30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132578"/>
              </p:ext>
            </p:extLst>
          </p:nvPr>
        </p:nvGraphicFramePr>
        <p:xfrm>
          <a:off x="1331640" y="467496"/>
          <a:ext cx="6336703" cy="3815715"/>
        </p:xfrm>
        <a:graphic>
          <a:graphicData uri="http://schemas.openxmlformats.org/drawingml/2006/table">
            <a:tbl>
              <a:tblPr/>
              <a:tblGrid>
                <a:gridCol w="350696">
                  <a:extLst>
                    <a:ext uri="{9D8B030D-6E8A-4147-A177-3AD203B41FA5}">
                      <a16:colId xmlns:a16="http://schemas.microsoft.com/office/drawing/2014/main" xmlns="" val="2701678371"/>
                    </a:ext>
                  </a:extLst>
                </a:gridCol>
                <a:gridCol w="2097576">
                  <a:extLst>
                    <a:ext uri="{9D8B030D-6E8A-4147-A177-3AD203B41FA5}">
                      <a16:colId xmlns:a16="http://schemas.microsoft.com/office/drawing/2014/main" xmlns="" val="58007376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683765950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xmlns="" val="134465783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80205856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1315539615"/>
                    </a:ext>
                  </a:extLst>
                </a:gridCol>
              </a:tblGrid>
              <a:tr h="2439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1343753"/>
                  </a:ext>
                </a:extLst>
              </a:tr>
              <a:tr h="2439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4443683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7,69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8301603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1711160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2897942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2126067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2,34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5,91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1544990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79679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5662879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0123804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2,38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7982594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5068935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1,79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80490860"/>
                  </a:ext>
                </a:extLst>
              </a:tr>
              <a:tr h="2439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3,80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7260268"/>
                  </a:ext>
                </a:extLst>
              </a:tr>
              <a:tr h="25859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*CONSOLID._ ISCE  IE´S OFICIALES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326918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AD711629-0378-470F-8D7C-F964D8F78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0" y="431647"/>
            <a:ext cx="3888433" cy="512532"/>
          </a:xfrm>
          <a:prstGeom prst="rect">
            <a:avLst/>
          </a:prstGeom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xmlns="" id="{7FDCA2D8-5B38-428F-8FD4-F4CE81D989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803037"/>
              </p:ext>
            </p:extLst>
          </p:nvPr>
        </p:nvGraphicFramePr>
        <p:xfrm>
          <a:off x="1331641" y="4244185"/>
          <a:ext cx="7632848" cy="390525"/>
        </p:xfrm>
        <a:graphic>
          <a:graphicData uri="http://schemas.openxmlformats.org/drawingml/2006/table">
            <a:tbl>
              <a:tblPr/>
              <a:tblGrid>
                <a:gridCol w="7632848">
                  <a:extLst>
                    <a:ext uri="{9D8B030D-6E8A-4147-A177-3AD203B41FA5}">
                      <a16:colId xmlns:a16="http://schemas.microsoft.com/office/drawing/2014/main" xmlns="" val="4086505476"/>
                    </a:ext>
                  </a:extLst>
                </a:gridCol>
              </a:tblGrid>
              <a:tr h="353054">
                <a:tc>
                  <a:txBody>
                    <a:bodyPr/>
                    <a:lstStyle/>
                    <a:p>
                      <a:pPr algn="l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 http://aprende.colombiaaprende.edu.co/es/siemprediae/86402 - Actualización de datos: mayo 10 de 2017                                                         *Consolidado  IE´S Oficiales: Calculado por la Secretaría de Educación, basado en los reportes ISCE 2017 </a:t>
                      </a:r>
                    </a:p>
                  </a:txBody>
                  <a:tcPr marL="9525" marR="9525" marT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0500506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xmlns="" id="{BAAFFA9E-64B1-4C79-81BE-9C7B43C7AA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482"/>
              </p:ext>
            </p:extLst>
          </p:nvPr>
        </p:nvGraphicFramePr>
        <p:xfrm>
          <a:off x="1187624" y="5611035"/>
          <a:ext cx="2909630" cy="1059180"/>
        </p:xfrm>
        <a:graphic>
          <a:graphicData uri="http://schemas.openxmlformats.org/drawingml/2006/table">
            <a:tbl>
              <a:tblPr/>
              <a:tblGrid>
                <a:gridCol w="2064509">
                  <a:extLst>
                    <a:ext uri="{9D8B030D-6E8A-4147-A177-3AD203B41FA5}">
                      <a16:colId xmlns:a16="http://schemas.microsoft.com/office/drawing/2014/main" xmlns="" val="8101660"/>
                    </a:ext>
                  </a:extLst>
                </a:gridCol>
                <a:gridCol w="845121">
                  <a:extLst>
                    <a:ext uri="{9D8B030D-6E8A-4147-A177-3AD203B41FA5}">
                      <a16:colId xmlns:a16="http://schemas.microsoft.com/office/drawing/2014/main" xmlns="" val="928980639"/>
                    </a:ext>
                  </a:extLst>
                </a:gridCol>
              </a:tblGrid>
              <a:tr h="225869"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22190900"/>
                  </a:ext>
                </a:extLst>
              </a:tr>
              <a:tr h="23945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4147865"/>
                  </a:ext>
                </a:extLst>
              </a:tr>
              <a:tr h="23945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4111399"/>
                  </a:ext>
                </a:extLst>
              </a:tr>
              <a:tr h="23945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1654669"/>
                  </a:ext>
                </a:extLst>
              </a:tr>
            </a:tbl>
          </a:graphicData>
        </a:graphic>
      </p:graphicFrame>
      <p:sp>
        <p:nvSpPr>
          <p:cNvPr id="13" name="Rectángulo 12">
            <a:extLst>
              <a:ext uri="{FF2B5EF4-FFF2-40B4-BE49-F238E27FC236}">
                <a16:creationId xmlns:a16="http://schemas.microsoft.com/office/drawing/2014/main" xmlns="" id="{64332CB6-9325-49C7-83F0-A6C77CF9F079}"/>
              </a:ext>
            </a:extLst>
          </p:cNvPr>
          <p:cNvSpPr/>
          <p:nvPr/>
        </p:nvSpPr>
        <p:spPr>
          <a:xfrm>
            <a:off x="935596" y="4631159"/>
            <a:ext cx="72728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3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1300" dirty="0">
                <a:latin typeface="Calibri" panose="020F0502020204030204" pitchFamily="34" charset="0"/>
                <a:cs typeface="Calibri" panose="020F0502020204030204" pitchFamily="34" charset="0"/>
              </a:rPr>
              <a:t>El ICFES no generó reportes ISCE 2017 para la IE Gabriel G. Márquez debido a que  su oferta educativa solo aplicó hasta el grado 10° en el 2016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CE6EF9E7-4717-4A55-9618-2E8A1C8150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833305" y="5779818"/>
            <a:ext cx="3676706" cy="65434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A3887862-A6BD-4E0E-BA1F-1311235859BC}"/>
              </a:ext>
            </a:extLst>
          </p:cNvPr>
          <p:cNvSpPr/>
          <p:nvPr/>
        </p:nvSpPr>
        <p:spPr>
          <a:xfrm>
            <a:off x="935596" y="5026260"/>
            <a:ext cx="84260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/>
              <a:t>. </a:t>
            </a:r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Cuatro de las doce IE´S Oficiales  en media, se ubican por encima del promedio Nacional (6,01);</a:t>
            </a:r>
          </a:p>
          <a:p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Estas son: General Santander (7,69), Titan (7,58), José M. Córdoba (7,55) y Leonor Lourido (7,42)</a:t>
            </a:r>
          </a:p>
        </p:txBody>
      </p:sp>
    </p:spTree>
    <p:extLst>
      <p:ext uri="{BB962C8B-B14F-4D97-AF65-F5344CB8AC3E}">
        <p14:creationId xmlns:p14="http://schemas.microsoft.com/office/powerpoint/2010/main" val="1174563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0C16CB15-47C6-4F32-9417-9580EF78E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559358"/>
              </p:ext>
            </p:extLst>
          </p:nvPr>
        </p:nvGraphicFramePr>
        <p:xfrm>
          <a:off x="1907705" y="477059"/>
          <a:ext cx="5184573" cy="1343025"/>
        </p:xfrm>
        <a:graphic>
          <a:graphicData uri="http://schemas.openxmlformats.org/drawingml/2006/table">
            <a:tbl>
              <a:tblPr/>
              <a:tblGrid>
                <a:gridCol w="1728190">
                  <a:extLst>
                    <a:ext uri="{9D8B030D-6E8A-4147-A177-3AD203B41FA5}">
                      <a16:colId xmlns:a16="http://schemas.microsoft.com/office/drawing/2014/main" xmlns="" val="169630600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253067538"/>
                    </a:ext>
                  </a:extLst>
                </a:gridCol>
                <a:gridCol w="982188">
                  <a:extLst>
                    <a:ext uri="{9D8B030D-6E8A-4147-A177-3AD203B41FA5}">
                      <a16:colId xmlns:a16="http://schemas.microsoft.com/office/drawing/2014/main" xmlns="" val="704075344"/>
                    </a:ext>
                  </a:extLst>
                </a:gridCol>
                <a:gridCol w="1106043">
                  <a:extLst>
                    <a:ext uri="{9D8B030D-6E8A-4147-A177-3AD203B41FA5}">
                      <a16:colId xmlns:a16="http://schemas.microsoft.com/office/drawing/2014/main" xmlns="" val="872277657"/>
                    </a:ext>
                  </a:extLst>
                </a:gridCol>
              </a:tblGrid>
              <a:tr h="235643">
                <a:tc>
                  <a:txBody>
                    <a:bodyPr/>
                    <a:lstStyle/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6039551"/>
                  </a:ext>
                </a:extLst>
              </a:tr>
              <a:tr h="2356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Nivel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Oficiales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ETC Yumbo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Nación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1934015"/>
                  </a:ext>
                </a:extLst>
              </a:tr>
              <a:tr h="2356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Primaria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1580823"/>
                  </a:ext>
                </a:extLst>
              </a:tr>
              <a:tr h="2356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Secundaria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5,23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6213889"/>
                  </a:ext>
                </a:extLst>
              </a:tr>
              <a:tr h="235643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5,40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3600967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B5D11B9F-1DA6-4148-8E81-8D4BA1E57B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352684"/>
              </p:ext>
            </p:extLst>
          </p:nvPr>
        </p:nvGraphicFramePr>
        <p:xfrm>
          <a:off x="1408820" y="1958135"/>
          <a:ext cx="6234700" cy="481965"/>
        </p:xfrm>
        <a:graphic>
          <a:graphicData uri="http://schemas.openxmlformats.org/drawingml/2006/table">
            <a:tbl>
              <a:tblPr/>
              <a:tblGrid>
                <a:gridCol w="4936006">
                  <a:extLst>
                    <a:ext uri="{9D8B030D-6E8A-4147-A177-3AD203B41FA5}">
                      <a16:colId xmlns:a16="http://schemas.microsoft.com/office/drawing/2014/main" xmlns="" val="1003976694"/>
                    </a:ext>
                  </a:extLst>
                </a:gridCol>
                <a:gridCol w="585877">
                  <a:extLst>
                    <a:ext uri="{9D8B030D-6E8A-4147-A177-3AD203B41FA5}">
                      <a16:colId xmlns:a16="http://schemas.microsoft.com/office/drawing/2014/main" xmlns="" val="4251793842"/>
                    </a:ext>
                  </a:extLst>
                </a:gridCol>
                <a:gridCol w="712817">
                  <a:extLst>
                    <a:ext uri="{9D8B030D-6E8A-4147-A177-3AD203B41FA5}">
                      <a16:colId xmlns:a16="http://schemas.microsoft.com/office/drawing/2014/main" xmlns="" val="2751822642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.El ISCE 2017  de la Nación en los tres niveles educativos, superan los resultados de las IE´S Oficiales Yumbo y la ETC Yumbo.</a:t>
                      </a: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3915108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xmlns="" id="{E16829FE-0687-4480-AD2C-610248B975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451698"/>
              </p:ext>
            </p:extLst>
          </p:nvPr>
        </p:nvGraphicFramePr>
        <p:xfrm>
          <a:off x="1408820" y="2543605"/>
          <a:ext cx="6733085" cy="472440"/>
        </p:xfrm>
        <a:graphic>
          <a:graphicData uri="http://schemas.openxmlformats.org/drawingml/2006/table">
            <a:tbl>
              <a:tblPr/>
              <a:tblGrid>
                <a:gridCol w="6157130">
                  <a:extLst>
                    <a:ext uri="{9D8B030D-6E8A-4147-A177-3AD203B41FA5}">
                      <a16:colId xmlns:a16="http://schemas.microsoft.com/office/drawing/2014/main" xmlns="" val="2521897128"/>
                    </a:ext>
                  </a:extLst>
                </a:gridCol>
                <a:gridCol w="575955">
                  <a:extLst>
                    <a:ext uri="{9D8B030D-6E8A-4147-A177-3AD203B41FA5}">
                      <a16:colId xmlns:a16="http://schemas.microsoft.com/office/drawing/2014/main" xmlns="" val="3163959581"/>
                    </a:ext>
                  </a:extLst>
                </a:gridCol>
              </a:tblGrid>
              <a:tr h="348418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.El ISCE 2017  de las IE´S Oficiales Yumbo en los  niveles primaria y secundaria están por debajo de los resultados de la ETC Yumbo, excepto en el nivel media.</a:t>
                      </a:r>
                    </a:p>
                  </a:txBody>
                  <a:tcPr marL="7883" marR="7883" marT="7883" marB="3783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3" marR="7883" marT="7883" marB="3783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1318904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4E8D3ADF-0C6A-4F93-957D-E3F51DCF4224}"/>
              </a:ext>
            </a:extLst>
          </p:cNvPr>
          <p:cNvSpPr/>
          <p:nvPr/>
        </p:nvSpPr>
        <p:spPr>
          <a:xfrm>
            <a:off x="1115616" y="120638"/>
            <a:ext cx="74323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COMPARATIVOS ISCE 2017 POR NIVELES EDUCATIVOS_ IE´S OFICIALES, ETC Y NACIÓN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A85CF60B-8C52-4DB6-8145-A1F3EEF5019C}"/>
              </a:ext>
            </a:extLst>
          </p:cNvPr>
          <p:cNvSpPr/>
          <p:nvPr/>
        </p:nvSpPr>
        <p:spPr>
          <a:xfrm>
            <a:off x="1564015" y="3526566"/>
            <a:ext cx="60795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HISTÓRICO ISCE POR NIVELES EDUCATIVOS _ IE´S OFICIALES YUMBO 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xmlns="" id="{4AD18F50-11CD-4FE6-8C1B-C1925E250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92368"/>
              </p:ext>
            </p:extLst>
          </p:nvPr>
        </p:nvGraphicFramePr>
        <p:xfrm>
          <a:off x="1907703" y="3870419"/>
          <a:ext cx="5184575" cy="1343025"/>
        </p:xfrm>
        <a:graphic>
          <a:graphicData uri="http://schemas.openxmlformats.org/drawingml/2006/table">
            <a:tbl>
              <a:tblPr/>
              <a:tblGrid>
                <a:gridCol w="1961005">
                  <a:extLst>
                    <a:ext uri="{9D8B030D-6E8A-4147-A177-3AD203B41FA5}">
                      <a16:colId xmlns:a16="http://schemas.microsoft.com/office/drawing/2014/main" xmlns="" val="3953002122"/>
                    </a:ext>
                  </a:extLst>
                </a:gridCol>
                <a:gridCol w="1249134">
                  <a:extLst>
                    <a:ext uri="{9D8B030D-6E8A-4147-A177-3AD203B41FA5}">
                      <a16:colId xmlns:a16="http://schemas.microsoft.com/office/drawing/2014/main" xmlns="" val="3530815958"/>
                    </a:ext>
                  </a:extLst>
                </a:gridCol>
                <a:gridCol w="1027513">
                  <a:extLst>
                    <a:ext uri="{9D8B030D-6E8A-4147-A177-3AD203B41FA5}">
                      <a16:colId xmlns:a16="http://schemas.microsoft.com/office/drawing/2014/main" xmlns="" val="3035045868"/>
                    </a:ext>
                  </a:extLst>
                </a:gridCol>
                <a:gridCol w="946923">
                  <a:extLst>
                    <a:ext uri="{9D8B030D-6E8A-4147-A177-3AD203B41FA5}">
                      <a16:colId xmlns:a16="http://schemas.microsoft.com/office/drawing/2014/main" xmlns="" val="154304659"/>
                    </a:ext>
                  </a:extLst>
                </a:gridCol>
              </a:tblGrid>
              <a:tr h="182584">
                <a:tc>
                  <a:txBody>
                    <a:bodyPr/>
                    <a:lstStyle/>
                    <a:p>
                      <a:pPr algn="l" fontAlgn="b"/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IE´s Oficiales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0176208"/>
                  </a:ext>
                </a:extLst>
              </a:tr>
              <a:tr h="23909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Nivel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9481622"/>
                  </a:ext>
                </a:extLst>
              </a:tr>
              <a:tr h="25227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Primaria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4,45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7854203"/>
                  </a:ext>
                </a:extLst>
              </a:tr>
              <a:tr h="23909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Secundaria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2783443"/>
                  </a:ext>
                </a:extLst>
              </a:tr>
              <a:tr h="239091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Media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5,42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5,51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3361833"/>
                  </a:ext>
                </a:extLst>
              </a:tr>
            </a:tbl>
          </a:graphicData>
        </a:graphic>
      </p:graphicFrame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4994AB31-3289-4878-BA6D-4CAAE4C39A44}"/>
              </a:ext>
            </a:extLst>
          </p:cNvPr>
          <p:cNvSpPr/>
          <p:nvPr/>
        </p:nvSpPr>
        <p:spPr>
          <a:xfrm>
            <a:off x="1482110" y="5301208"/>
            <a:ext cx="676875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.Los resultados del ISCE 2017 de las IE´S Oficiales Yumbo en los tres niveles educativos, mejoraron respecto a los dos años anteriores. </a:t>
            </a:r>
          </a:p>
        </p:txBody>
      </p:sp>
    </p:spTree>
    <p:extLst>
      <p:ext uri="{BB962C8B-B14F-4D97-AF65-F5344CB8AC3E}">
        <p14:creationId xmlns:p14="http://schemas.microsoft.com/office/powerpoint/2010/main" val="1472512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3" name="4 Título"/>
          <p:cNvSpPr txBox="1">
            <a:spLocks/>
          </p:cNvSpPr>
          <p:nvPr/>
        </p:nvSpPr>
        <p:spPr>
          <a:xfrm>
            <a:off x="107504" y="2492896"/>
            <a:ext cx="8928992" cy="12961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ISCE 2017 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META DE MEJORMIENTO MÍNIMO ANUAL - </a:t>
            </a: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MMA 2017</a:t>
            </a:r>
            <a:b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IE´S</a:t>
            </a:r>
            <a:r>
              <a:rPr kumimoji="0" lang="es-CO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OFICIALES </a:t>
            </a:r>
            <a:r>
              <a:rPr lang="es-CO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MUNICIPIO DE</a:t>
            </a:r>
            <a:r>
              <a:rPr kumimoji="0" lang="es-CO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YUMBO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941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ECBF5E64-02A5-431B-9E37-B78793E0B058}"/>
              </a:ext>
            </a:extLst>
          </p:cNvPr>
          <p:cNvSpPr/>
          <p:nvPr/>
        </p:nvSpPr>
        <p:spPr>
          <a:xfrm>
            <a:off x="2966132" y="0"/>
            <a:ext cx="3664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ISCE - MMA 2017  EN BÁSICA PRIMARIA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F01E22CD-C6AB-44B9-8719-3251BFB7AB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537634"/>
              </p:ext>
            </p:extLst>
          </p:nvPr>
        </p:nvGraphicFramePr>
        <p:xfrm>
          <a:off x="2033716" y="301132"/>
          <a:ext cx="5300382" cy="3800475"/>
        </p:xfrm>
        <a:graphic>
          <a:graphicData uri="http://schemas.openxmlformats.org/drawingml/2006/table">
            <a:tbl>
              <a:tblPr/>
              <a:tblGrid>
                <a:gridCol w="370794">
                  <a:extLst>
                    <a:ext uri="{9D8B030D-6E8A-4147-A177-3AD203B41FA5}">
                      <a16:colId xmlns:a16="http://schemas.microsoft.com/office/drawing/2014/main" xmlns="" val="2427069483"/>
                    </a:ext>
                  </a:extLst>
                </a:gridCol>
                <a:gridCol w="2238014">
                  <a:extLst>
                    <a:ext uri="{9D8B030D-6E8A-4147-A177-3AD203B41FA5}">
                      <a16:colId xmlns:a16="http://schemas.microsoft.com/office/drawing/2014/main" xmlns="" val="982664769"/>
                    </a:ext>
                  </a:extLst>
                </a:gridCol>
                <a:gridCol w="943540">
                  <a:extLst>
                    <a:ext uri="{9D8B030D-6E8A-4147-A177-3AD203B41FA5}">
                      <a16:colId xmlns:a16="http://schemas.microsoft.com/office/drawing/2014/main" xmlns="" val="3690103047"/>
                    </a:ext>
                  </a:extLst>
                </a:gridCol>
                <a:gridCol w="858937">
                  <a:extLst>
                    <a:ext uri="{9D8B030D-6E8A-4147-A177-3AD203B41FA5}">
                      <a16:colId xmlns:a16="http://schemas.microsoft.com/office/drawing/2014/main" xmlns="" val="1312879297"/>
                    </a:ext>
                  </a:extLst>
                </a:gridCol>
                <a:gridCol w="240601">
                  <a:extLst>
                    <a:ext uri="{9D8B030D-6E8A-4147-A177-3AD203B41FA5}">
                      <a16:colId xmlns:a16="http://schemas.microsoft.com/office/drawing/2014/main" xmlns="" val="2830263727"/>
                    </a:ext>
                  </a:extLst>
                </a:gridCol>
                <a:gridCol w="648496">
                  <a:extLst>
                    <a:ext uri="{9D8B030D-6E8A-4147-A177-3AD203B41FA5}">
                      <a16:colId xmlns:a16="http://schemas.microsoft.com/office/drawing/2014/main" xmlns="" val="3772847660"/>
                    </a:ext>
                  </a:extLst>
                </a:gridCol>
              </a:tblGrid>
              <a:tr h="2368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MMA 2017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 MMA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4319695"/>
                  </a:ext>
                </a:extLst>
              </a:tr>
              <a:tr h="2368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8871851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6412252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0778528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9881724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-0,57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1833651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GABRIEL G. MÁRQUEZ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6533326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-1,73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0241759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4766219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9468028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0369903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-0,30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39901024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765726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-1,14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840866"/>
                  </a:ext>
                </a:extLst>
              </a:tr>
              <a:tr h="236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7070440"/>
                  </a:ext>
                </a:extLst>
              </a:tr>
            </a:tbl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8D79C7A1-7C06-4D9F-A9A4-08889755C121}"/>
              </a:ext>
            </a:extLst>
          </p:cNvPr>
          <p:cNvSpPr/>
          <p:nvPr/>
        </p:nvSpPr>
        <p:spPr>
          <a:xfrm>
            <a:off x="2002760" y="4067009"/>
            <a:ext cx="5580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http://aprende.colombiaaprende.edu.co/es/siemprediae/86402      Actualización de datos: mayo 10 de 2017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xmlns="" id="{43C21876-9DE1-4B62-A0BB-795387C01A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06636"/>
              </p:ext>
            </p:extLst>
          </p:nvPr>
        </p:nvGraphicFramePr>
        <p:xfrm>
          <a:off x="1420423" y="4901105"/>
          <a:ext cx="7344816" cy="935546"/>
        </p:xfrm>
        <a:graphic>
          <a:graphicData uri="http://schemas.openxmlformats.org/drawingml/2006/table">
            <a:tbl>
              <a:tblPr/>
              <a:tblGrid>
                <a:gridCol w="5829120">
                  <a:extLst>
                    <a:ext uri="{9D8B030D-6E8A-4147-A177-3AD203B41FA5}">
                      <a16:colId xmlns:a16="http://schemas.microsoft.com/office/drawing/2014/main" xmlns="" val="2483718343"/>
                    </a:ext>
                  </a:extLst>
                </a:gridCol>
                <a:gridCol w="505232">
                  <a:extLst>
                    <a:ext uri="{9D8B030D-6E8A-4147-A177-3AD203B41FA5}">
                      <a16:colId xmlns:a16="http://schemas.microsoft.com/office/drawing/2014/main" xmlns="" val="1976004659"/>
                    </a:ext>
                  </a:extLst>
                </a:gridCol>
                <a:gridCol w="505232">
                  <a:extLst>
                    <a:ext uri="{9D8B030D-6E8A-4147-A177-3AD203B41FA5}">
                      <a16:colId xmlns:a16="http://schemas.microsoft.com/office/drawing/2014/main" xmlns="" val="498863815"/>
                    </a:ext>
                  </a:extLst>
                </a:gridCol>
                <a:gridCol w="505232">
                  <a:extLst>
                    <a:ext uri="{9D8B030D-6E8A-4147-A177-3AD203B41FA5}">
                      <a16:colId xmlns:a16="http://schemas.microsoft.com/office/drawing/2014/main" xmlns="" val="3766790367"/>
                    </a:ext>
                  </a:extLst>
                </a:gridCol>
              </a:tblGrid>
              <a:tr h="432559">
                <a:tc gridSpan="2">
                  <a:txBody>
                    <a:bodyPr/>
                    <a:lstStyle/>
                    <a:p>
                      <a:pPr algn="just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Ocho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IE´s Oficiales en básica primaria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superaron sus respectivas metas de Mejoramiento Mínimo Anual - MMA 2017. (Rosa Zarate, Genera Santander, Antonia Santos, Policarpa, Mayor de Yumbo, Juan XXXIII, Titan y la  Ceat General)</a:t>
                      </a: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1423023"/>
                  </a:ext>
                </a:extLst>
              </a:tr>
              <a:tr h="198683">
                <a:tc>
                  <a:txBody>
                    <a:bodyPr/>
                    <a:lstStyle/>
                    <a:p>
                      <a:pPr algn="l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630369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D8F005D5-0443-4190-9882-F2D43E248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851442"/>
              </p:ext>
            </p:extLst>
          </p:nvPr>
        </p:nvGraphicFramePr>
        <p:xfrm>
          <a:off x="1420423" y="5608687"/>
          <a:ext cx="6463945" cy="894493"/>
        </p:xfrm>
        <a:graphic>
          <a:graphicData uri="http://schemas.openxmlformats.org/drawingml/2006/table">
            <a:tbl>
              <a:tblPr/>
              <a:tblGrid>
                <a:gridCol w="6463945">
                  <a:extLst>
                    <a:ext uri="{9D8B030D-6E8A-4147-A177-3AD203B41FA5}">
                      <a16:colId xmlns:a16="http://schemas.microsoft.com/office/drawing/2014/main" xmlns="" val="452163242"/>
                    </a:ext>
                  </a:extLst>
                </a:gridCol>
              </a:tblGrid>
              <a:tr h="628626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Cuatro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IE´s Oficiales  en básica primaria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alcanzaron sus respectivas metas de Mejoramiento Mínimo Anual - MMA 2017. (Leonor Lourido, José M. Córdoba, Alberto M. Mayor y José A. Galán)</a:t>
                      </a:r>
                    </a:p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78" marR="7078" marT="7078" marB="33975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6609125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8B573477-D90E-4DCF-B3A1-7AE225CDDC05}"/>
              </a:ext>
            </a:extLst>
          </p:cNvPr>
          <p:cNvSpPr/>
          <p:nvPr/>
        </p:nvSpPr>
        <p:spPr>
          <a:xfrm>
            <a:off x="1408853" y="4553060"/>
            <a:ext cx="62968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.El ICFES no estableció  MMA 2017 Para la IE Gabriel G. Márquez.</a:t>
            </a:r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4055961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5796"/>
            <a:ext cx="9144000" cy="1352204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CBC97214-8E09-4B2B-8E95-E72DE54726BD}"/>
              </a:ext>
            </a:extLst>
          </p:cNvPr>
          <p:cNvSpPr/>
          <p:nvPr/>
        </p:nvSpPr>
        <p:spPr>
          <a:xfrm>
            <a:off x="2799807" y="-40121"/>
            <a:ext cx="3810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ISCE - MMA 2017  EN BÁSICA SECUNDARIA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xmlns="" id="{FB540EDC-1B70-4B08-9DF2-3BF1ADDC9F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047841"/>
              </p:ext>
            </p:extLst>
          </p:nvPr>
        </p:nvGraphicFramePr>
        <p:xfrm>
          <a:off x="2122071" y="252822"/>
          <a:ext cx="5165945" cy="3807570"/>
        </p:xfrm>
        <a:graphic>
          <a:graphicData uri="http://schemas.openxmlformats.org/drawingml/2006/table">
            <a:tbl>
              <a:tblPr/>
              <a:tblGrid>
                <a:gridCol w="411898">
                  <a:extLst>
                    <a:ext uri="{9D8B030D-6E8A-4147-A177-3AD203B41FA5}">
                      <a16:colId xmlns:a16="http://schemas.microsoft.com/office/drawing/2014/main" xmlns="" val="2479993898"/>
                    </a:ext>
                  </a:extLst>
                </a:gridCol>
                <a:gridCol w="2095247">
                  <a:extLst>
                    <a:ext uri="{9D8B030D-6E8A-4147-A177-3AD203B41FA5}">
                      <a16:colId xmlns:a16="http://schemas.microsoft.com/office/drawing/2014/main" xmlns="" val="2309543689"/>
                    </a:ext>
                  </a:extLst>
                </a:gridCol>
                <a:gridCol w="864756">
                  <a:extLst>
                    <a:ext uri="{9D8B030D-6E8A-4147-A177-3AD203B41FA5}">
                      <a16:colId xmlns:a16="http://schemas.microsoft.com/office/drawing/2014/main" xmlns="" val="1161893663"/>
                    </a:ext>
                  </a:extLst>
                </a:gridCol>
                <a:gridCol w="857940">
                  <a:extLst>
                    <a:ext uri="{9D8B030D-6E8A-4147-A177-3AD203B41FA5}">
                      <a16:colId xmlns:a16="http://schemas.microsoft.com/office/drawing/2014/main" xmlns="" val="4076723069"/>
                    </a:ext>
                  </a:extLst>
                </a:gridCol>
                <a:gridCol w="239137">
                  <a:extLst>
                    <a:ext uri="{9D8B030D-6E8A-4147-A177-3AD203B41FA5}">
                      <a16:colId xmlns:a16="http://schemas.microsoft.com/office/drawing/2014/main" xmlns="" val="1049057393"/>
                    </a:ext>
                  </a:extLst>
                </a:gridCol>
                <a:gridCol w="696967">
                  <a:extLst>
                    <a:ext uri="{9D8B030D-6E8A-4147-A177-3AD203B41FA5}">
                      <a16:colId xmlns:a16="http://schemas.microsoft.com/office/drawing/2014/main" xmlns="" val="3641848606"/>
                    </a:ext>
                  </a:extLst>
                </a:gridCol>
              </a:tblGrid>
              <a:tr h="2538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PTO.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ISCE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98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MMA 2017</a:t>
                      </a:r>
                    </a:p>
                  </a:txBody>
                  <a:tcPr marL="9525" marR="9525" marT="9525" anchor="ctr">
                    <a:lnL>
                      <a:noFill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Alcance MMA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98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3276065"/>
                  </a:ext>
                </a:extLst>
              </a:tr>
              <a:tr h="2538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0745407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M. CÓRDOBA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6646184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LEONOR LOURIDO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-1,20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3227632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JOSÉ A. GALÁN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-1,73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6997316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GABRIEL G. MÁRQUEZ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71315183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POLICARPA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290254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ANTONIA SANTOS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1121049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GENERAL SANTANDER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0807894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TITAN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4697715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JUAN XXIII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5644824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CEAT GENERAL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4,26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-0,24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2685774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ALBERTO M. MAYOR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8324601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ROSA ZARATE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0,01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9073920"/>
                  </a:ext>
                </a:extLst>
              </a:tr>
              <a:tr h="25383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MAYOR DE YUMBO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-0,49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0AF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4526081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F2CBD935-64C1-426B-A5BC-5723F1E041F1}"/>
              </a:ext>
            </a:extLst>
          </p:cNvPr>
          <p:cNvSpPr/>
          <p:nvPr/>
        </p:nvSpPr>
        <p:spPr>
          <a:xfrm>
            <a:off x="2026422" y="4038430"/>
            <a:ext cx="5580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http://aprende.colombiaaprende.edu.co/es/siemprediae/86402      Actualización de datos: mayo 10 de 2017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0F098899-ED2B-49EE-8458-2864E1FB0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206319"/>
              </p:ext>
            </p:extLst>
          </p:nvPr>
        </p:nvGraphicFramePr>
        <p:xfrm>
          <a:off x="1397594" y="4853993"/>
          <a:ext cx="6597591" cy="894588"/>
        </p:xfrm>
        <a:graphic>
          <a:graphicData uri="http://schemas.openxmlformats.org/drawingml/2006/table">
            <a:tbl>
              <a:tblPr/>
              <a:tblGrid>
                <a:gridCol w="6597591">
                  <a:extLst>
                    <a:ext uri="{9D8B030D-6E8A-4147-A177-3AD203B41FA5}">
                      <a16:colId xmlns:a16="http://schemas.microsoft.com/office/drawing/2014/main" xmlns="" val="2018176321"/>
                    </a:ext>
                  </a:extLst>
                </a:gridCol>
              </a:tblGrid>
              <a:tr h="716421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.Cinco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en el nivel  básica secundaria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superaron sus respectivas metas de Mejoramiento Mínimo Anual - MMA 2017. (Policarpa, Antonia Santos, Genera Santander, Titan y Juan XXXIII)</a:t>
                      </a:r>
                    </a:p>
                    <a:p>
                      <a:pPr algn="l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94" marR="7094" marT="7094" marB="3405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4343709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C9B323F4-CF22-40B4-A63D-6161ECAB1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183135"/>
              </p:ext>
            </p:extLst>
          </p:nvPr>
        </p:nvGraphicFramePr>
        <p:xfrm>
          <a:off x="1397594" y="5500670"/>
          <a:ext cx="6838275" cy="681228"/>
        </p:xfrm>
        <a:graphic>
          <a:graphicData uri="http://schemas.openxmlformats.org/drawingml/2006/table">
            <a:tbl>
              <a:tblPr/>
              <a:tblGrid>
                <a:gridCol w="6331736">
                  <a:extLst>
                    <a:ext uri="{9D8B030D-6E8A-4147-A177-3AD203B41FA5}">
                      <a16:colId xmlns:a16="http://schemas.microsoft.com/office/drawing/2014/main" xmlns="" val="4138264620"/>
                    </a:ext>
                  </a:extLst>
                </a:gridCol>
                <a:gridCol w="506539">
                  <a:extLst>
                    <a:ext uri="{9D8B030D-6E8A-4147-A177-3AD203B41FA5}">
                      <a16:colId xmlns:a16="http://schemas.microsoft.com/office/drawing/2014/main" xmlns="" val="5752944"/>
                    </a:ext>
                  </a:extLst>
                </a:gridCol>
              </a:tblGrid>
              <a:tr h="618613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.Siete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IE´s Oficiales en el nivel  básica secundaria</a:t>
                      </a: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alcanzaron sus respectivas metas de Mejoramiento Mínimo Anual - MMA 2017. (José M. Córdoba, Leonor Lourido, José A. Galán, Ceat General, Alberto M. Mayor, Rosa Zarate y Mayor de Yumbo)</a:t>
                      </a:r>
                    </a:p>
                  </a:txBody>
                  <a:tcPr marL="7094" marR="7094" marT="7094" marB="3405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94" marR="7094" marT="7094" marB="3405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9639505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3EFDD729-F823-4528-A8B3-693C85F41A36}"/>
              </a:ext>
            </a:extLst>
          </p:cNvPr>
          <p:cNvSpPr/>
          <p:nvPr/>
        </p:nvSpPr>
        <p:spPr>
          <a:xfrm>
            <a:off x="1290228" y="4541088"/>
            <a:ext cx="68296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dirty="0">
                <a:latin typeface="Calibri" panose="020F0502020204030204" pitchFamily="34" charset="0"/>
                <a:cs typeface="Calibri" panose="020F0502020204030204" pitchFamily="34" charset="0"/>
              </a:rPr>
              <a:t>.El ICFES no estableció  MMA 2017 Para la IE Gabriel G. Márquez.</a:t>
            </a:r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8011801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7076</TotalTime>
  <Words>1737</Words>
  <Application>Microsoft Office PowerPoint</Application>
  <PresentationFormat>Presentación en pantalla (4:3)</PresentationFormat>
  <Paragraphs>617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Tema de Office</vt:lpstr>
      <vt:lpstr>ISCE  2017- MMA    I.E.´S OFICIALES DEL  MUNICIPIO DE YUMBO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Juliana</dc:creator>
  <cp:lastModifiedBy>Full name</cp:lastModifiedBy>
  <cp:revision>729</cp:revision>
  <dcterms:created xsi:type="dcterms:W3CDTF">2012-03-02T16:49:51Z</dcterms:created>
  <dcterms:modified xsi:type="dcterms:W3CDTF">2017-08-22T18:43:27Z</dcterms:modified>
</cp:coreProperties>
</file>