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5143500" type="screen16x9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93" d="100"/>
          <a:sy n="93" d="100"/>
        </p:scale>
        <p:origin x="624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11F7D-D805-4B86-B534-9972ED1B7E09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23/08/2017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3588"/>
            <a:ext cx="8064896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049" name="204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384519"/>
              </p:ext>
            </p:extLst>
          </p:nvPr>
        </p:nvGraphicFramePr>
        <p:xfrm>
          <a:off x="179512" y="990028"/>
          <a:ext cx="8784976" cy="41241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1163825"/>
                <a:gridCol w="1028900"/>
                <a:gridCol w="1119643"/>
                <a:gridCol w="1080120"/>
                <a:gridCol w="1080120"/>
                <a:gridCol w="1152128"/>
                <a:gridCol w="720080"/>
              </a:tblGrid>
              <a:tr h="46679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Concepto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PRESUPUESTO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ANTONIA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  <a:latin typeface="+mj-lt"/>
                        </a:rPr>
                        <a:t>ELÍAS </a:t>
                      </a:r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QUINTERO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  <a:latin typeface="+mj-lt"/>
                        </a:rPr>
                        <a:t>HÉCTOR </a:t>
                      </a:r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SAAVEDRA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TRINIDAD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138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j-lt"/>
                        </a:rPr>
                        <a:t>Certificación Ex alumnos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$ 300.000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u="none" strike="noStrike" dirty="0" smtClean="0">
                          <a:effectLst/>
                          <a:latin typeface="+mj-lt"/>
                        </a:rPr>
                        <a:t>$141.500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$30.000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u="none" strike="noStrike" dirty="0" smtClean="0">
                          <a:effectLst/>
                          <a:latin typeface="+mj-lt"/>
                        </a:rPr>
                        <a:t>$17.000</a:t>
                      </a:r>
                      <a:endParaRPr lang="es-ES" sz="1400" u="none" strike="noStrike" dirty="0"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u="none" strike="noStrike" dirty="0" smtClean="0">
                          <a:effectLst/>
                          <a:latin typeface="+mj-lt"/>
                        </a:rPr>
                        <a:t>$11.500</a:t>
                      </a:r>
                      <a:endParaRPr lang="es-ES" sz="1400" u="none" strike="noStrike" dirty="0"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$200.000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</a:tr>
              <a:tr h="61707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 smtClean="0">
                          <a:effectLst/>
                          <a:latin typeface="+mj-lt"/>
                        </a:rPr>
                        <a:t>Concesión espacios-tienda escolar.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$ 4.500.000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$ 1.495.000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$ 755.000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$ 364.500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$ 320.000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$ 2.934.500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620" marR="7620" marT="5715" marB="0" anchor="ctr"/>
                </a:tc>
              </a:tr>
              <a:tr h="466797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j-lt"/>
                        </a:rPr>
                        <a:t>TRANSFERENCIAS NACIONALES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$ 138.749.000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$ 81.421.802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$ 28.790.029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$ 14.769.885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$ 7.422.430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$ 132.404.146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7620" marR="7620" marT="5715" marB="0" anchor="ctr"/>
                </a:tc>
              </a:tr>
              <a:tr h="41689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j-lt"/>
                        </a:rPr>
                        <a:t>Recursos del Balance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$ 15.000.000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$ 12.855.927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$ 19.095.200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$ 2.528.861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-$ 12.194.802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$ 22.285.186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149%</a:t>
                      </a:r>
                    </a:p>
                  </a:txBody>
                  <a:tcPr marL="7620" marR="7620" marT="5715" marB="0" anchor="ctr"/>
                </a:tc>
              </a:tr>
              <a:tr h="61707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j-lt"/>
                        </a:rPr>
                        <a:t>Rendimientos Operaciones Financieras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$ 1.300.000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$ 123.083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$ 43.521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$ 22.327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$ 11.220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$ 200.151</a:t>
                      </a:r>
                    </a:p>
                  </a:txBody>
                  <a:tcPr marL="7620" marR="7620" marT="571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7620" marR="7620" marT="5715" marB="0" anchor="ctr"/>
                </a:tc>
              </a:tr>
              <a:tr h="617076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Programas Formación Complementaria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$ 900.000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u="none" strike="noStrike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/>
                </a:tc>
              </a:tr>
              <a:tr h="416894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TOTAL </a:t>
                      </a:r>
                      <a:r>
                        <a:rPr lang="es-ES" sz="1400" b="1" u="none" strike="noStrike" dirty="0" smtClean="0">
                          <a:effectLst/>
                          <a:latin typeface="+mj-lt"/>
                        </a:rPr>
                        <a:t>INGRESOS</a:t>
                      </a:r>
                      <a:r>
                        <a:rPr lang="es-ES" sz="1400" b="1" u="none" strike="noStrike" dirty="0">
                          <a:effectLst/>
                          <a:latin typeface="+mj-lt"/>
                        </a:rPr>
                        <a:t> 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$ 160.749.000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$ 96.037.312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$ 48.713.750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$ 17.702.573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-$ 4.429.652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$ 158.023.983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7620" marR="7620" marT="571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496394" y="357504"/>
            <a:ext cx="8103369" cy="486054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 2017.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8"/>
            <a:ext cx="1389505" cy="946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141480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 2017.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826192"/>
              </p:ext>
            </p:extLst>
          </p:nvPr>
        </p:nvGraphicFramePr>
        <p:xfrm>
          <a:off x="251520" y="1347614"/>
          <a:ext cx="8568950" cy="3580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3088"/>
                <a:gridCol w="1043654"/>
                <a:gridCol w="1043654"/>
                <a:gridCol w="1043654"/>
                <a:gridCol w="1146589"/>
                <a:gridCol w="1080120"/>
                <a:gridCol w="1080120"/>
                <a:gridCol w="648071"/>
              </a:tblGrid>
              <a:tr h="3947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CONCEPTO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PRESUPUESTO</a:t>
                      </a: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ANTONIA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ELÍAS QUINTERO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HÉCTOR SAAVEDRA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TRINIDAD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TOTAL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Servicios Personales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$ 15.300.000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$ 1.263.351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$ 446.709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$ 229.173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$ 115.167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$ 2.054.400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  <a:endParaRPr lang="es-ES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82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Licencias</a:t>
                      </a: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$ 8.000.000</a:t>
                      </a:r>
                    </a:p>
                  </a:txBody>
                  <a:tcPr marL="7620" marR="7620" marT="762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$ 4.150.906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$ 1.467.724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$ 752.973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$ 378.397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$ 6.750.000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84%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Materiales y Suministros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$ 7.000.000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$ 2.331.535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$ 572.450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$ 674.056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$ 420.658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$ 3.998.699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Servicios Públicos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$ 2.656.800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$ 453.546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$ 300.282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$ 252.249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$ 233.595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$ 1.239.672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47%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343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Mantenimiento de maquinaria y equipo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$ 2.300.000</a:t>
                      </a: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Impresos y Publicaciones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$ 6.500.000</a:t>
                      </a: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  <a:p>
                      <a:pPr marL="0" algn="ctr" defTabSz="914400" rtl="0" eaLnBrk="1" fontAlgn="ctr" latinLnBrk="0" hangingPunct="1"/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478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Comunicaciones y Transporte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$ 3.175.200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$ 904.777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$ 319.922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$ 164.126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$ 82.478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$ 1.471.303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46%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Seguros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$ 8.417.000</a:t>
                      </a: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s-CO" sz="13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8282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>
                          <a:effectLst/>
                        </a:rPr>
                        <a:t>Comisiones-Gastos Bancarios e Intereses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$ 1.000.000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$ 88.873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$ 41.116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$ 25.503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$ 19.225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$ 174.717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17%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47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1" u="none" strike="noStrike" dirty="0">
                          <a:effectLst/>
                        </a:rPr>
                        <a:t>TOTAL EGRESOS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14" marR="8214" marT="6161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$ 54.349.000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$ 9.192.988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$ 3.148.203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$ 2.098.080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$ 1.249.520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$ 15.688.791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29%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91787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INVERSIÓN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2017.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9178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940936"/>
              </p:ext>
            </p:extLst>
          </p:nvPr>
        </p:nvGraphicFramePr>
        <p:xfrm>
          <a:off x="323529" y="1203598"/>
          <a:ext cx="8568951" cy="3662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5"/>
                <a:gridCol w="1008112"/>
                <a:gridCol w="1008112"/>
                <a:gridCol w="1080120"/>
                <a:gridCol w="1152128"/>
                <a:gridCol w="1080120"/>
                <a:gridCol w="1008112"/>
                <a:gridCol w="648072"/>
              </a:tblGrid>
              <a:tr h="4728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 smtClean="0">
                          <a:effectLst/>
                        </a:rPr>
                        <a:t>CONCEPTO - PROYECTOS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PRESUPUESTO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ANTONIA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ELÍAS QUINTERO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HÉCTOR SAAVEDRA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TRINIDAD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u="none" strike="noStrike" dirty="0">
                          <a:effectLst/>
                        </a:rPr>
                        <a:t>TOTAL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402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TICS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$ 12.700.000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7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>
                          <a:effectLst/>
                        </a:rPr>
                        <a:t>Proyecto Adecuaciones Locativas 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$ 50.000.000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7153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>
                          <a:effectLst/>
                        </a:rPr>
                        <a:t>Material Pedagógico (Copias)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$ 12.500.000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854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Prevención de Riesgos</a:t>
                      </a:r>
                      <a:endParaRPr lang="es-CO" sz="1300" u="none" strike="noStrike" dirty="0">
                        <a:effectLst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$ 3.000.000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3241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>
                          <a:effectLst/>
                        </a:rPr>
                        <a:t>Salidas Pedagógicas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$ 15.200.000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Eventos Culturales y pedagógicas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$ 6.000.000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Deportivo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$ 5.000.000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9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u="none" strike="noStrike" dirty="0" smtClean="0">
                          <a:effectLst/>
                        </a:rPr>
                        <a:t>Laboratorio de Ciencias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$ 2.000.000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u="none" strike="noStrike" dirty="0" smtClean="0">
                          <a:effectLst/>
                        </a:rPr>
                        <a:t>$ 0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402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1" u="none" strike="noStrike" dirty="0">
                          <a:effectLst/>
                        </a:rPr>
                        <a:t>TOTAL EGRESOS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$ 106.400.000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u="none" strike="noStrike" dirty="0" smtClean="0">
                          <a:effectLst/>
                        </a:rPr>
                        <a:t>$ 0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u="none" strike="noStrike" smtClean="0">
                          <a:effectLst/>
                        </a:rPr>
                        <a:t>$ 0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u="none" strike="noStrike" dirty="0" smtClean="0">
                          <a:effectLst/>
                        </a:rPr>
                        <a:t>$ 0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u="none" strike="noStrike" smtClean="0">
                          <a:effectLst/>
                        </a:rPr>
                        <a:t>$ 0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300" b="1" u="none" strike="noStrike" dirty="0" smtClean="0">
                          <a:effectLst/>
                        </a:rPr>
                        <a:t>$ 0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8409" marR="8409" marT="6307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56338"/>
            <a:ext cx="8229600" cy="857250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821221"/>
              </p:ext>
            </p:extLst>
          </p:nvPr>
        </p:nvGraphicFramePr>
        <p:xfrm>
          <a:off x="323528" y="1288740"/>
          <a:ext cx="8568952" cy="2201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1440160"/>
                <a:gridCol w="1512168"/>
                <a:gridCol w="1368152"/>
                <a:gridCol w="1584176"/>
                <a:gridCol w="1512168"/>
              </a:tblGrid>
              <a:tr h="880445"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u="none" strike="noStrike" dirty="0">
                          <a:effectLst/>
                        </a:rPr>
                        <a:t>Concepto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ANTONIA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</a:rPr>
                        <a:t>ELÍAS </a:t>
                      </a:r>
                      <a:r>
                        <a:rPr lang="es-ES" sz="1400" b="1" u="none" strike="noStrike" dirty="0">
                          <a:effectLst/>
                        </a:rPr>
                        <a:t>QUINTERO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 smtClean="0">
                          <a:effectLst/>
                        </a:rPr>
                        <a:t>HÉCTOR </a:t>
                      </a:r>
                      <a:r>
                        <a:rPr lang="es-ES" sz="1400" b="1" u="none" strike="noStrike" dirty="0">
                          <a:effectLst/>
                        </a:rPr>
                        <a:t>SAAVEDRA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TRINIDAD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</a:rPr>
                        <a:t>INGRESOS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$ 96.037.312</a:t>
                      </a:r>
                    </a:p>
                  </a:txBody>
                  <a:tcPr marL="7620" marR="7620" marT="571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$ 48.713.750</a:t>
                      </a:r>
                    </a:p>
                  </a:txBody>
                  <a:tcPr marL="7620" marR="7620" marT="571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$ 17.702.573</a:t>
                      </a:r>
                    </a:p>
                  </a:txBody>
                  <a:tcPr marL="7620" marR="7620" marT="571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-$ 4.429.652</a:t>
                      </a:r>
                    </a:p>
                  </a:txBody>
                  <a:tcPr marL="7620" marR="7620" marT="571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$ 158.023.983</a:t>
                      </a:r>
                    </a:p>
                  </a:txBody>
                  <a:tcPr marL="7620" marR="7620" marT="571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>
                          <a:effectLst/>
                        </a:rPr>
                        <a:t>GASTOS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$ 9.192.988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$ 3.148.203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$ 2.098.080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$ 1.249.520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$ 15.688.791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40222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1" u="none" strike="noStrike" dirty="0">
                          <a:effectLst/>
                        </a:rPr>
                        <a:t>SALDO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$ 86.844.323</a:t>
                      </a: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$ 45.565.547</a:t>
                      </a: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$ 15.604.493</a:t>
                      </a: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-$ 5.679.172</a:t>
                      </a: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$ 142.335.192</a:t>
                      </a: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</a:tbl>
          </a:graphicData>
        </a:graphic>
      </p:graphicFrame>
      <p:sp>
        <p:nvSpPr>
          <p:cNvPr id="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graphicFrame>
        <p:nvGraphicFramePr>
          <p:cNvPr id="21" name="2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711290"/>
              </p:ext>
            </p:extLst>
          </p:nvPr>
        </p:nvGraphicFramePr>
        <p:xfrm>
          <a:off x="2267744" y="3705876"/>
          <a:ext cx="4824536" cy="10261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859"/>
                <a:gridCol w="2492677"/>
              </a:tblGrid>
              <a:tr h="3649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COMPROMISOS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</a:rPr>
                        <a:t>SALDO 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F6F260"/>
                    </a:solidFill>
                  </a:tcPr>
                </a:tc>
              </a:tr>
              <a:tr h="661208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S" sz="15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$ 5.384.308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$ 139.675.901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8"/>
            <a:ext cx="1902057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503</Words>
  <Application>Microsoft Office PowerPoint</Application>
  <PresentationFormat>Presentación en pantalla (16:9)</PresentationFormat>
  <Paragraphs>267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de Office</vt:lpstr>
      <vt:lpstr>Presentación de PowerPoint</vt:lpstr>
      <vt:lpstr>INGRESOS JUNIO 2017.</vt:lpstr>
      <vt:lpstr>GASTOS FUNCIONAMIENTO JUNIO 2017.</vt:lpstr>
      <vt:lpstr>GASTOS INVERSIÓN 2017.</vt:lpstr>
      <vt:lpstr>SALDO.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88</cp:revision>
  <dcterms:created xsi:type="dcterms:W3CDTF">2015-08-10T15:53:40Z</dcterms:created>
  <dcterms:modified xsi:type="dcterms:W3CDTF">2017-08-23T12:07:16Z</dcterms:modified>
</cp:coreProperties>
</file>